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5"/>
  </p:notesMasterIdLst>
  <p:sldIdLst>
    <p:sldId id="256" r:id="rId2"/>
    <p:sldId id="257" r:id="rId3"/>
    <p:sldId id="258" r:id="rId4"/>
    <p:sldId id="259" r:id="rId5"/>
    <p:sldId id="260" r:id="rId6"/>
    <p:sldId id="261" r:id="rId7"/>
    <p:sldId id="262" r:id="rId8"/>
    <p:sldId id="263" r:id="rId9"/>
    <p:sldId id="264" r:id="rId10"/>
    <p:sldId id="265" r:id="rId11"/>
    <p:sldId id="276" r:id="rId12"/>
    <p:sldId id="266" r:id="rId13"/>
    <p:sldId id="267" r:id="rId14"/>
    <p:sldId id="268"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 id="296" r:id="rId34"/>
    <p:sldId id="297" r:id="rId35"/>
    <p:sldId id="269" r:id="rId36"/>
    <p:sldId id="270" r:id="rId37"/>
    <p:sldId id="271" r:id="rId38"/>
    <p:sldId id="272" r:id="rId39"/>
    <p:sldId id="273" r:id="rId40"/>
    <p:sldId id="274" r:id="rId41"/>
    <p:sldId id="275" r:id="rId42"/>
    <p:sldId id="277" r:id="rId43"/>
    <p:sldId id="298" r:id="rId44"/>
  </p:sldIdLst>
  <p:sldSz cx="9144000" cy="5143500" type="screen16x9"/>
  <p:notesSz cx="6858000" cy="9144000"/>
  <p:embeddedFontLst>
    <p:embeddedFont>
      <p:font typeface="Grand Hotel" panose="02000606000000020003" pitchFamily="2" charset="0"/>
      <p:regular r:id="rId46"/>
    </p:embeddedFont>
    <p:embeddedFont>
      <p:font typeface="Montserrat" pitchFamily="2" charset="0"/>
      <p:regular r:id="rId47"/>
      <p:bold r:id="rId48"/>
      <p:italic r:id="rId49"/>
      <p:boldItalic r:id="rId50"/>
    </p:embeddedFont>
    <p:embeddedFont>
      <p:font typeface="Montserrat Black" pitchFamily="2" charset="0"/>
      <p:bold r:id="rId51"/>
      <p:boldItalic r:id="rId52"/>
    </p:embeddedFont>
    <p:embeddedFont>
      <p:font typeface="Montserrat ExtraBold" pitchFamily="2" charset="0"/>
      <p:bold r:id="rId53"/>
      <p:boldItalic r:id="rId54"/>
    </p:embeddedFont>
    <p:embeddedFont>
      <p:font typeface="Montserrat Medium" pitchFamily="2" charset="0"/>
      <p:regular r:id="rId55"/>
      <p:bold r:id="rId56"/>
      <p:italic r:id="rId57"/>
      <p:boldItalic r:id="rId58"/>
    </p:embeddedFont>
    <p:embeddedFont>
      <p:font typeface="Montserrat SemiBold" pitchFamily="2" charset="0"/>
      <p:regular r:id="rId59"/>
      <p:bold r:id="rId60"/>
      <p:italic r:id="rId61"/>
      <p:boldItalic r:id="rId62"/>
    </p:embeddedFont>
    <p:embeddedFont>
      <p:font typeface="Raleway" pitchFamily="2" charset="0"/>
      <p:regular r:id="rId63"/>
      <p:bold r:id="rId64"/>
      <p:italic r:id="rId65"/>
      <p:boldItalic r:id="rId66"/>
    </p:embeddedFont>
    <p:embeddedFont>
      <p:font typeface="Raleway Black" pitchFamily="2" charset="0"/>
      <p:bold r:id="rId67"/>
      <p:boldItalic r:id="rId68"/>
    </p:embeddedFont>
    <p:embeddedFont>
      <p:font typeface="Raleway ExtraBold" pitchFamily="2" charset="0"/>
      <p:bold r:id="rId69"/>
      <p:boldItalic r:id="rId70"/>
    </p:embeddedFont>
    <p:embeddedFont>
      <p:font typeface="Raleway Medium" pitchFamily="2" charset="0"/>
      <p:regular r:id="rId71"/>
      <p:bold r:id="rId72"/>
      <p:italic r:id="rId73"/>
      <p:boldItalic r:id="rId74"/>
    </p:embeddedFont>
    <p:embeddedFont>
      <p:font typeface="Raleway SemiBold" pitchFamily="2" charset="0"/>
      <p:regular r:id="rId75"/>
      <p:bold r:id="rId76"/>
      <p:italic r:id="rId77"/>
      <p:boldItalic r:id="rId7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6C3"/>
    <a:srgbClr val="01B43F"/>
    <a:srgbClr val="FFA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CD3989-9530-489F-89FC-DC512F4F5E64}" v="2" dt="2026-09-16T03:46:50.4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690" autoAdjust="0"/>
  </p:normalViewPr>
  <p:slideViewPr>
    <p:cSldViewPr snapToGrid="0">
      <p:cViewPr varScale="1">
        <p:scale>
          <a:sx n="183" d="100"/>
          <a:sy n="183" d="100"/>
        </p:scale>
        <p:origin x="1160" y="8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font" Target="fonts/font2.fntdata"/><Relationship Id="rId63" Type="http://schemas.openxmlformats.org/officeDocument/2006/relationships/font" Target="fonts/font18.fntdata"/><Relationship Id="rId68" Type="http://schemas.openxmlformats.org/officeDocument/2006/relationships/font" Target="fonts/font23.fntdata"/><Relationship Id="rId84" Type="http://schemas.microsoft.com/office/2015/10/relationships/revisionInfo" Target="revisionInfo.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font" Target="fonts/font8.fntdata"/><Relationship Id="rId58" Type="http://schemas.openxmlformats.org/officeDocument/2006/relationships/font" Target="fonts/font13.fntdata"/><Relationship Id="rId74" Type="http://schemas.openxmlformats.org/officeDocument/2006/relationships/font" Target="fonts/font29.fntdata"/><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font" Target="fonts/font16.fntdata"/><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56" Type="http://schemas.openxmlformats.org/officeDocument/2006/relationships/font" Target="fonts/font11.fntdata"/><Relationship Id="rId64" Type="http://schemas.openxmlformats.org/officeDocument/2006/relationships/font" Target="fonts/font19.fntdata"/><Relationship Id="rId69" Type="http://schemas.openxmlformats.org/officeDocument/2006/relationships/font" Target="fonts/font24.fntdata"/><Relationship Id="rId77" Type="http://schemas.openxmlformats.org/officeDocument/2006/relationships/font" Target="fonts/font32.fntdata"/><Relationship Id="rId8" Type="http://schemas.openxmlformats.org/officeDocument/2006/relationships/slide" Target="slides/slide7.xml"/><Relationship Id="rId51" Type="http://schemas.openxmlformats.org/officeDocument/2006/relationships/font" Target="fonts/font6.fntdata"/><Relationship Id="rId72" Type="http://schemas.openxmlformats.org/officeDocument/2006/relationships/font" Target="fonts/font27.fntdata"/><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59" Type="http://schemas.openxmlformats.org/officeDocument/2006/relationships/font" Target="fonts/font14.fntdata"/><Relationship Id="rId67" Type="http://schemas.openxmlformats.org/officeDocument/2006/relationships/font" Target="fonts/font2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9.fntdata"/><Relationship Id="rId62" Type="http://schemas.openxmlformats.org/officeDocument/2006/relationships/font" Target="fonts/font17.fntdata"/><Relationship Id="rId70" Type="http://schemas.openxmlformats.org/officeDocument/2006/relationships/font" Target="fonts/font25.fntdata"/><Relationship Id="rId75" Type="http://schemas.openxmlformats.org/officeDocument/2006/relationships/font" Target="fonts/font30.fntdata"/><Relationship Id="rId83"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57" Type="http://schemas.openxmlformats.org/officeDocument/2006/relationships/font" Target="fonts/font1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7.fntdata"/><Relationship Id="rId60" Type="http://schemas.openxmlformats.org/officeDocument/2006/relationships/font" Target="fonts/font15.fntdata"/><Relationship Id="rId65" Type="http://schemas.openxmlformats.org/officeDocument/2006/relationships/font" Target="fonts/font20.fntdata"/><Relationship Id="rId73" Type="http://schemas.openxmlformats.org/officeDocument/2006/relationships/font" Target="fonts/font28.fntdata"/><Relationship Id="rId78" Type="http://schemas.openxmlformats.org/officeDocument/2006/relationships/font" Target="fonts/font33.fntdata"/><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font" Target="fonts/font5.fntdata"/><Relationship Id="rId55" Type="http://schemas.openxmlformats.org/officeDocument/2006/relationships/font" Target="fonts/font10.fntdata"/><Relationship Id="rId76" Type="http://schemas.openxmlformats.org/officeDocument/2006/relationships/font" Target="fonts/font31.fntdata"/><Relationship Id="rId7" Type="http://schemas.openxmlformats.org/officeDocument/2006/relationships/slide" Target="slides/slide6.xml"/><Relationship Id="rId71" Type="http://schemas.openxmlformats.org/officeDocument/2006/relationships/font" Target="fonts/font26.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notesMaster" Target="notesMasters/notesMaster1.xml"/><Relationship Id="rId66" Type="http://schemas.openxmlformats.org/officeDocument/2006/relationships/font" Target="fonts/font21.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ather Lawver" userId="9b6141a4651c20e7" providerId="LiveId" clId="{C760EE17-01F0-4441-94CF-ABDC704F0EA9}"/>
    <pc:docChg chg="undo custSel addSld modSld sldOrd">
      <pc:chgData name="Heather Lawver" userId="9b6141a4651c20e7" providerId="LiveId" clId="{C760EE17-01F0-4441-94CF-ABDC704F0EA9}" dt="2026-09-16T03:46:55.951" v="118" actId="20577"/>
      <pc:docMkLst>
        <pc:docMk/>
      </pc:docMkLst>
      <pc:sldChg chg="modSp mod">
        <pc:chgData name="Heather Lawver" userId="9b6141a4651c20e7" providerId="LiveId" clId="{C760EE17-01F0-4441-94CF-ABDC704F0EA9}" dt="2026-09-16T03:20:18.535" v="0" actId="2711"/>
        <pc:sldMkLst>
          <pc:docMk/>
          <pc:sldMk cId="0" sldId="257"/>
        </pc:sldMkLst>
        <pc:spChg chg="mod">
          <ac:chgData name="Heather Lawver" userId="9b6141a4651c20e7" providerId="LiveId" clId="{C760EE17-01F0-4441-94CF-ABDC704F0EA9}" dt="2026-09-16T03:20:18.535" v="0" actId="2711"/>
          <ac:spMkLst>
            <pc:docMk/>
            <pc:sldMk cId="0" sldId="257"/>
            <ac:spMk id="78" creationId="{00000000-0000-0000-0000-000000000000}"/>
          </ac:spMkLst>
        </pc:spChg>
      </pc:sldChg>
      <pc:sldChg chg="delSp modSp mod">
        <pc:chgData name="Heather Lawver" userId="9b6141a4651c20e7" providerId="LiveId" clId="{C760EE17-01F0-4441-94CF-ABDC704F0EA9}" dt="2026-09-16T03:43:44.050" v="70" actId="478"/>
        <pc:sldMkLst>
          <pc:docMk/>
          <pc:sldMk cId="0" sldId="263"/>
        </pc:sldMkLst>
        <pc:spChg chg="mod">
          <ac:chgData name="Heather Lawver" userId="9b6141a4651c20e7" providerId="LiveId" clId="{C760EE17-01F0-4441-94CF-ABDC704F0EA9}" dt="2026-09-16T03:43:41.346" v="68" actId="207"/>
          <ac:spMkLst>
            <pc:docMk/>
            <pc:sldMk cId="0" sldId="263"/>
            <ac:spMk id="220" creationId="{00000000-0000-0000-0000-000000000000}"/>
          </ac:spMkLst>
        </pc:spChg>
        <pc:spChg chg="mod">
          <ac:chgData name="Heather Lawver" userId="9b6141a4651c20e7" providerId="LiveId" clId="{C760EE17-01F0-4441-94CF-ABDC704F0EA9}" dt="2026-09-16T03:43:37.368" v="67" actId="207"/>
          <ac:spMkLst>
            <pc:docMk/>
            <pc:sldMk cId="0" sldId="263"/>
            <ac:spMk id="221" creationId="{00000000-0000-0000-0000-000000000000}"/>
          </ac:spMkLst>
        </pc:spChg>
        <pc:spChg chg="del">
          <ac:chgData name="Heather Lawver" userId="9b6141a4651c20e7" providerId="LiveId" clId="{C760EE17-01F0-4441-94CF-ABDC704F0EA9}" dt="2026-09-16T03:43:44.050" v="70" actId="478"/>
          <ac:spMkLst>
            <pc:docMk/>
            <pc:sldMk cId="0" sldId="263"/>
            <ac:spMk id="225" creationId="{00000000-0000-0000-0000-000000000000}"/>
          </ac:spMkLst>
        </pc:spChg>
        <pc:spChg chg="del">
          <ac:chgData name="Heather Lawver" userId="9b6141a4651c20e7" providerId="LiveId" clId="{C760EE17-01F0-4441-94CF-ABDC704F0EA9}" dt="2026-09-16T03:43:43.571" v="69" actId="478"/>
          <ac:spMkLst>
            <pc:docMk/>
            <pc:sldMk cId="0" sldId="263"/>
            <ac:spMk id="226" creationId="{00000000-0000-0000-0000-000000000000}"/>
          </ac:spMkLst>
        </pc:spChg>
      </pc:sldChg>
      <pc:sldChg chg="delSp modSp mod">
        <pc:chgData name="Heather Lawver" userId="9b6141a4651c20e7" providerId="LiveId" clId="{C760EE17-01F0-4441-94CF-ABDC704F0EA9}" dt="2026-09-16T03:45:00.553" v="99" actId="207"/>
        <pc:sldMkLst>
          <pc:docMk/>
          <pc:sldMk cId="0" sldId="266"/>
        </pc:sldMkLst>
        <pc:spChg chg="mod">
          <ac:chgData name="Heather Lawver" userId="9b6141a4651c20e7" providerId="LiveId" clId="{C760EE17-01F0-4441-94CF-ABDC704F0EA9}" dt="2026-09-16T03:44:50.023" v="96" actId="207"/>
          <ac:spMkLst>
            <pc:docMk/>
            <pc:sldMk cId="0" sldId="266"/>
            <ac:spMk id="292" creationId="{00000000-0000-0000-0000-000000000000}"/>
          </ac:spMkLst>
        </pc:spChg>
        <pc:spChg chg="mod">
          <ac:chgData name="Heather Lawver" userId="9b6141a4651c20e7" providerId="LiveId" clId="{C760EE17-01F0-4441-94CF-ABDC704F0EA9}" dt="2026-09-16T03:45:00.553" v="99" actId="207"/>
          <ac:spMkLst>
            <pc:docMk/>
            <pc:sldMk cId="0" sldId="266"/>
            <ac:spMk id="293" creationId="{00000000-0000-0000-0000-000000000000}"/>
          </ac:spMkLst>
        </pc:spChg>
        <pc:spChg chg="mod">
          <ac:chgData name="Heather Lawver" userId="9b6141a4651c20e7" providerId="LiveId" clId="{C760EE17-01F0-4441-94CF-ABDC704F0EA9}" dt="2026-09-16T03:44:21.918" v="81" actId="20577"/>
          <ac:spMkLst>
            <pc:docMk/>
            <pc:sldMk cId="0" sldId="266"/>
            <ac:spMk id="294" creationId="{00000000-0000-0000-0000-000000000000}"/>
          </ac:spMkLst>
        </pc:spChg>
        <pc:spChg chg="mod">
          <ac:chgData name="Heather Lawver" userId="9b6141a4651c20e7" providerId="LiveId" clId="{C760EE17-01F0-4441-94CF-ABDC704F0EA9}" dt="2026-09-16T03:44:27.873" v="93" actId="20577"/>
          <ac:spMkLst>
            <pc:docMk/>
            <pc:sldMk cId="0" sldId="266"/>
            <ac:spMk id="295" creationId="{00000000-0000-0000-0000-000000000000}"/>
          </ac:spMkLst>
        </pc:spChg>
        <pc:spChg chg="del">
          <ac:chgData name="Heather Lawver" userId="9b6141a4651c20e7" providerId="LiveId" clId="{C760EE17-01F0-4441-94CF-ABDC704F0EA9}" dt="2026-09-16T03:44:40.286" v="95" actId="478"/>
          <ac:spMkLst>
            <pc:docMk/>
            <pc:sldMk cId="0" sldId="266"/>
            <ac:spMk id="297" creationId="{00000000-0000-0000-0000-000000000000}"/>
          </ac:spMkLst>
        </pc:spChg>
        <pc:spChg chg="del">
          <ac:chgData name="Heather Lawver" userId="9b6141a4651c20e7" providerId="LiveId" clId="{C760EE17-01F0-4441-94CF-ABDC704F0EA9}" dt="2026-09-16T03:44:39.949" v="94" actId="478"/>
          <ac:spMkLst>
            <pc:docMk/>
            <pc:sldMk cId="0" sldId="266"/>
            <ac:spMk id="298" creationId="{00000000-0000-0000-0000-000000000000}"/>
          </ac:spMkLst>
        </pc:spChg>
      </pc:sldChg>
      <pc:sldChg chg="ord modNotes">
        <pc:chgData name="Heather Lawver" userId="9b6141a4651c20e7" providerId="LiveId" clId="{C760EE17-01F0-4441-94CF-ABDC704F0EA9}" dt="2026-09-16T03:45:10.991" v="101"/>
        <pc:sldMkLst>
          <pc:docMk/>
          <pc:sldMk cId="0" sldId="269"/>
        </pc:sldMkLst>
      </pc:sldChg>
      <pc:sldChg chg="ord modNotes">
        <pc:chgData name="Heather Lawver" userId="9b6141a4651c20e7" providerId="LiveId" clId="{C760EE17-01F0-4441-94CF-ABDC704F0EA9}" dt="2026-09-16T03:45:10.991" v="101"/>
        <pc:sldMkLst>
          <pc:docMk/>
          <pc:sldMk cId="0" sldId="270"/>
        </pc:sldMkLst>
      </pc:sldChg>
      <pc:sldChg chg="ord modNotes">
        <pc:chgData name="Heather Lawver" userId="9b6141a4651c20e7" providerId="LiveId" clId="{C760EE17-01F0-4441-94CF-ABDC704F0EA9}" dt="2026-09-16T03:45:10.991" v="101"/>
        <pc:sldMkLst>
          <pc:docMk/>
          <pc:sldMk cId="0" sldId="271"/>
        </pc:sldMkLst>
      </pc:sldChg>
      <pc:sldChg chg="ord modNotes">
        <pc:chgData name="Heather Lawver" userId="9b6141a4651c20e7" providerId="LiveId" clId="{C760EE17-01F0-4441-94CF-ABDC704F0EA9}" dt="2026-09-16T03:45:10.991" v="101"/>
        <pc:sldMkLst>
          <pc:docMk/>
          <pc:sldMk cId="0" sldId="272"/>
        </pc:sldMkLst>
      </pc:sldChg>
      <pc:sldChg chg="ord modNotes">
        <pc:chgData name="Heather Lawver" userId="9b6141a4651c20e7" providerId="LiveId" clId="{C760EE17-01F0-4441-94CF-ABDC704F0EA9}" dt="2026-09-16T03:45:10.991" v="101"/>
        <pc:sldMkLst>
          <pc:docMk/>
          <pc:sldMk cId="0" sldId="273"/>
        </pc:sldMkLst>
      </pc:sldChg>
      <pc:sldChg chg="ord modNotes">
        <pc:chgData name="Heather Lawver" userId="9b6141a4651c20e7" providerId="LiveId" clId="{C760EE17-01F0-4441-94CF-ABDC704F0EA9}" dt="2026-09-16T03:45:10.991" v="101"/>
        <pc:sldMkLst>
          <pc:docMk/>
          <pc:sldMk cId="0" sldId="274"/>
        </pc:sldMkLst>
      </pc:sldChg>
      <pc:sldChg chg="ord modNotes">
        <pc:chgData name="Heather Lawver" userId="9b6141a4651c20e7" providerId="LiveId" clId="{C760EE17-01F0-4441-94CF-ABDC704F0EA9}" dt="2026-09-16T03:45:10.991" v="101"/>
        <pc:sldMkLst>
          <pc:docMk/>
          <pc:sldMk cId="0" sldId="275"/>
        </pc:sldMkLst>
      </pc:sldChg>
      <pc:sldChg chg="ord modNotes">
        <pc:chgData name="Heather Lawver" userId="9b6141a4651c20e7" providerId="LiveId" clId="{C760EE17-01F0-4441-94CF-ABDC704F0EA9}" dt="2026-09-16T03:46:18.370" v="111"/>
        <pc:sldMkLst>
          <pc:docMk/>
          <pc:sldMk cId="0" sldId="276"/>
        </pc:sldMkLst>
      </pc:sldChg>
      <pc:sldChg chg="addSp modSp mod ord modNotes">
        <pc:chgData name="Heather Lawver" userId="9b6141a4651c20e7" providerId="LiveId" clId="{C760EE17-01F0-4441-94CF-ABDC704F0EA9}" dt="2026-09-16T03:46:55.951" v="118" actId="20577"/>
        <pc:sldMkLst>
          <pc:docMk/>
          <pc:sldMk cId="0" sldId="277"/>
        </pc:sldMkLst>
        <pc:spChg chg="add mod">
          <ac:chgData name="Heather Lawver" userId="9b6141a4651c20e7" providerId="LiveId" clId="{C760EE17-01F0-4441-94CF-ABDC704F0EA9}" dt="2026-09-16T03:46:55.951" v="118" actId="20577"/>
          <ac:spMkLst>
            <pc:docMk/>
            <pc:sldMk cId="0" sldId="277"/>
            <ac:spMk id="3" creationId="{75E7C7B5-1A6E-85F7-2215-12DF64150A8C}"/>
          </ac:spMkLst>
        </pc:spChg>
      </pc:sldChg>
      <pc:sldChg chg="delSp modSp mod">
        <pc:chgData name="Heather Lawver" userId="9b6141a4651c20e7" providerId="LiveId" clId="{C760EE17-01F0-4441-94CF-ABDC704F0EA9}" dt="2026-09-16T03:45:42.142" v="109" actId="1076"/>
        <pc:sldMkLst>
          <pc:docMk/>
          <pc:sldMk cId="0" sldId="278"/>
        </pc:sldMkLst>
        <pc:spChg chg="del">
          <ac:chgData name="Heather Lawver" userId="9b6141a4651c20e7" providerId="LiveId" clId="{C760EE17-01F0-4441-94CF-ABDC704F0EA9}" dt="2026-09-16T03:45:19.288" v="103" actId="478"/>
          <ac:spMkLst>
            <pc:docMk/>
            <pc:sldMk cId="0" sldId="278"/>
            <ac:spMk id="564" creationId="{00000000-0000-0000-0000-000000000000}"/>
          </ac:spMkLst>
        </pc:spChg>
        <pc:spChg chg="del">
          <ac:chgData name="Heather Lawver" userId="9b6141a4651c20e7" providerId="LiveId" clId="{C760EE17-01F0-4441-94CF-ABDC704F0EA9}" dt="2026-09-16T03:45:18.837" v="102" actId="478"/>
          <ac:spMkLst>
            <pc:docMk/>
            <pc:sldMk cId="0" sldId="278"/>
            <ac:spMk id="565" creationId="{00000000-0000-0000-0000-000000000000}"/>
          </ac:spMkLst>
        </pc:spChg>
        <pc:spChg chg="mod">
          <ac:chgData name="Heather Lawver" userId="9b6141a4651c20e7" providerId="LiveId" clId="{C760EE17-01F0-4441-94CF-ABDC704F0EA9}" dt="2026-09-16T03:45:42.142" v="109" actId="1076"/>
          <ac:spMkLst>
            <pc:docMk/>
            <pc:sldMk cId="0" sldId="278"/>
            <ac:spMk id="566" creationId="{00000000-0000-0000-0000-000000000000}"/>
          </ac:spMkLst>
        </pc:spChg>
      </pc:sldChg>
      <pc:sldChg chg="modSp add mod">
        <pc:chgData name="Heather Lawver" userId="9b6141a4651c20e7" providerId="LiveId" clId="{C760EE17-01F0-4441-94CF-ABDC704F0EA9}" dt="2026-09-16T03:23:28.159" v="66" actId="2711"/>
        <pc:sldMkLst>
          <pc:docMk/>
          <pc:sldMk cId="405003051" sldId="298"/>
        </pc:sldMkLst>
        <pc:spChg chg="mod">
          <ac:chgData name="Heather Lawver" userId="9b6141a4651c20e7" providerId="LiveId" clId="{C760EE17-01F0-4441-94CF-ABDC704F0EA9}" dt="2026-09-16T03:23:28.159" v="66" actId="2711"/>
          <ac:spMkLst>
            <pc:docMk/>
            <pc:sldMk cId="405003051" sldId="298"/>
            <ac:spMk id="549" creationId="{EB079E2B-259C-30D9-03C9-B199EC6DEC6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85084e9629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85084e9629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385084e9629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85084e9629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385084e9629_0_2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385084e9629_0_2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85084e9629_0_3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85084e9629_0_3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85084e9629_0_6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385084e9629_0_6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f55554999a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3f55554999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385084e9629_0_6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385084e9629_0_6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385084e9629_0_5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385084e9629_0_5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385084e9629_0_4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385084e9629_0_4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385084e9629_0_5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385084e9629_0_5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385084e9629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7" name="Google Shape;527;g385084e9629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300" b="1">
                <a:solidFill>
                  <a:schemeClr val="dk1"/>
                </a:solidFill>
              </a:rPr>
              <a:t>The Problem Slide - </a:t>
            </a:r>
            <a:r>
              <a:rPr lang="en" sz="1300">
                <a:solidFill>
                  <a:schemeClr val="dk1"/>
                </a:solidFill>
              </a:rPr>
              <a:t>Explain the exact problem your customers experience, the precise problem you solve. Make it emotional, make it human!</a:t>
            </a:r>
            <a:endParaRPr sz="1300">
              <a:solidFill>
                <a:schemeClr val="dk1"/>
              </a:solidFill>
            </a:endParaRPr>
          </a:p>
          <a:p>
            <a:pPr marL="0" lvl="0" indent="0" algn="l" rtl="0">
              <a:spcBef>
                <a:spcPts val="0"/>
              </a:spcBef>
              <a:spcAft>
                <a:spcPts val="0"/>
              </a:spcAft>
              <a:buNone/>
            </a:pPr>
            <a:br>
              <a:rPr lang="en">
                <a:solidFill>
                  <a:srgbClr val="0056C3"/>
                </a:solidFill>
              </a:rPr>
            </a:br>
            <a:r>
              <a:rPr lang="en" b="1">
                <a:solidFill>
                  <a:srgbClr val="0056C3"/>
                </a:solidFill>
              </a:rPr>
              <a:t>Ceemo Notes:</a:t>
            </a:r>
            <a:r>
              <a:rPr lang="en"/>
              <a:t> Follow the instructions in the text to add your own photos to visualize your unique problem. We highly recommend finding free stock imagery from our friends at Unsplash.com! To add your imagery, go to “Insert &gt; Image &gt;” then choose whichever option suits you. Size it to where you need it. Or, </a:t>
            </a:r>
            <a:r>
              <a:rPr lang="en" b="1"/>
              <a:t>for extra impactful &amp; visually appealing slides,</a:t>
            </a:r>
            <a:r>
              <a:rPr lang="en"/>
              <a:t> you can size it to fill the</a:t>
            </a:r>
            <a:r>
              <a:rPr lang="en" i="1"/>
              <a:t> entire screen</a:t>
            </a:r>
            <a:r>
              <a:rPr lang="en"/>
              <a:t>! Then you can set it to the appear behind your design motifs! To do that, resize the image to fill the screen, while making sure not to stretch it beyond its original aspect ratio. Then, select the image and go to “Arrange &gt; Order &gt; Send to Back”. Then you’ll see how your design motifs pop on top, to frame your image and make it blend it beautifully with your branding!</a:t>
            </a:r>
            <a:endParaRPr/>
          </a:p>
          <a:p>
            <a:pPr marL="0" lvl="0" indent="0" algn="l" rtl="0">
              <a:spcBef>
                <a:spcPts val="0"/>
              </a:spcBef>
              <a:spcAft>
                <a:spcPts val="0"/>
              </a:spcAft>
              <a:buNone/>
            </a:pPr>
            <a:br>
              <a:rPr lang="en"/>
            </a:br>
            <a:r>
              <a:rPr lang="en" b="1"/>
              <a:t>Don’t feel like you have to contain the entire narrative of your problem to just two slides! </a:t>
            </a:r>
            <a:r>
              <a:rPr lang="en"/>
              <a:t>Get creative, don’t be afraid to use big bold imagery. The most important thing is that you engage your audience’s “Emotional Brain”; tug at those heartstrings, help them</a:t>
            </a:r>
            <a:r>
              <a:rPr lang="en" b="1"/>
              <a:t> feel</a:t>
            </a:r>
            <a:r>
              <a:rPr lang="en"/>
              <a:t> what it’s like to experience this exact pain point. Help them feel the urgency of searching for that solution, that urgency to find </a:t>
            </a:r>
            <a:r>
              <a:rPr lang="en" b="1" i="1"/>
              <a:t>you!</a:t>
            </a:r>
            <a:endParaRPr b="1" i="1"/>
          </a:p>
          <a:p>
            <a:pPr marL="0" lvl="0" indent="0" algn="l" rtl="0">
              <a:spcBef>
                <a:spcPts val="0"/>
              </a:spcBef>
              <a:spcAft>
                <a:spcPts val="0"/>
              </a:spcAft>
              <a:buNone/>
            </a:pPr>
            <a:endParaRPr b="1" i="1"/>
          </a:p>
          <a:p>
            <a:pPr marL="0" lvl="0" indent="0" algn="l" rtl="0">
              <a:spcBef>
                <a:spcPts val="0"/>
              </a:spcBef>
              <a:spcAft>
                <a:spcPts val="0"/>
              </a:spcAft>
              <a:buNone/>
            </a:pPr>
            <a:r>
              <a:rPr lang="en" b="1">
                <a:solidFill>
                  <a:srgbClr val="6D02B4"/>
                </a:solidFill>
              </a:rPr>
              <a:t>Level Up Your Design:</a:t>
            </a:r>
            <a:r>
              <a:rPr lang="en"/>
              <a:t> For </a:t>
            </a:r>
            <a:r>
              <a:rPr lang="en" b="1"/>
              <a:t>Problem</a:t>
            </a:r>
            <a:r>
              <a:rPr lang="en"/>
              <a:t> slides, we highly recommend using </a:t>
            </a:r>
            <a:r>
              <a:rPr lang="en" b="1"/>
              <a:t>black &amp; white imagery here</a:t>
            </a:r>
            <a:r>
              <a:rPr lang="en"/>
              <a:t>. Black &amp; white amps up the emotion and triggers the audience’s brains into what’s called Binary Thinking. It helps them juxtapose the </a:t>
            </a:r>
            <a:r>
              <a:rPr lang="en" i="1"/>
              <a:t>negative </a:t>
            </a:r>
            <a:r>
              <a:rPr lang="en"/>
              <a:t>emotions of the Problem, against the </a:t>
            </a:r>
            <a:r>
              <a:rPr lang="en" i="1"/>
              <a:t>positive </a:t>
            </a:r>
            <a:r>
              <a:rPr lang="en"/>
              <a:t>emotions of your bright &amp; colorful solution! We call it the “</a:t>
            </a:r>
            <a:r>
              <a:rPr lang="en" i="1"/>
              <a:t>Wizard of Oz Effect</a:t>
            </a:r>
            <a:r>
              <a:rPr lang="en"/>
              <a:t>”, where you step out of drab and boring Kansas (the problem) into the bold technical of Oz (your solution!) Claim your own Oz moment by sticking with black, white, and shades of grey while discussing the Problem. </a:t>
            </a:r>
            <a:endParaRPr/>
          </a:p>
          <a:p>
            <a:pPr marL="0" lvl="0" indent="0" algn="l" rtl="0">
              <a:spcBef>
                <a:spcPts val="0"/>
              </a:spcBef>
              <a:spcAft>
                <a:spcPts val="0"/>
              </a:spcAft>
              <a:buNone/>
            </a:pPr>
            <a:endParaRPr/>
          </a:p>
          <a:p>
            <a:pPr marL="0" lvl="0" indent="0" algn="l" rtl="0">
              <a:spcBef>
                <a:spcPts val="0"/>
              </a:spcBef>
              <a:spcAft>
                <a:spcPts val="0"/>
              </a:spcAft>
              <a:buNone/>
            </a:pPr>
            <a:r>
              <a:rPr lang="en"/>
              <a:t>If you want to use all black &amp; white, scroll down to </a:t>
            </a:r>
            <a:r>
              <a:rPr lang="en" b="1"/>
              <a:t>Extra Appendix Slides</a:t>
            </a:r>
            <a:r>
              <a:rPr lang="en"/>
              <a:t>! You’ll find copies of these exact slides, but in stark blacks &amp; whites. </a:t>
            </a:r>
            <a:br>
              <a:rPr lang="en"/>
            </a:b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3f55554999a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3f55554999a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385084e9629_0_2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385084e9629_0_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385084e9629_0_2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385084e9629_0_2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g3f55554999a_1_1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g3f55554999a_1_1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g3f55554999a_1_5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9" name="Google Shape;569;g3f55554999a_1_5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400">
                <a:solidFill>
                  <a:schemeClr val="dk1"/>
                </a:solidFill>
                <a:latin typeface="Montserrat"/>
                <a:ea typeface="Montserrat"/>
                <a:cs typeface="Montserrat"/>
                <a:sym typeface="Montserrat"/>
              </a:rPr>
              <a:t>Hi, I'm Tyberius Lawver, Founder &amp; CEO of </a:t>
            </a:r>
            <a:r>
              <a:rPr lang="en" sz="1400" b="1">
                <a:solidFill>
                  <a:schemeClr val="dk1"/>
                </a:solidFill>
                <a:latin typeface="Montserrat"/>
                <a:ea typeface="Montserrat"/>
                <a:cs typeface="Montserrat"/>
                <a:sym typeface="Montserrat"/>
              </a:rPr>
              <a:t>Doggie Tuxedos</a:t>
            </a:r>
            <a:r>
              <a:rPr lang="en" sz="1400">
                <a:solidFill>
                  <a:schemeClr val="dk1"/>
                </a:solidFill>
                <a:latin typeface="Montserrat"/>
                <a:ea typeface="Montserrat"/>
                <a:cs typeface="Montserrat"/>
                <a:sym typeface="Montserrat"/>
              </a:rPr>
              <a:t>, where we create </a:t>
            </a:r>
            <a:r>
              <a:rPr lang="en" sz="1400" b="1">
                <a:solidFill>
                  <a:schemeClr val="dk1"/>
                </a:solidFill>
                <a:latin typeface="Montserrat"/>
                <a:ea typeface="Montserrat"/>
                <a:cs typeface="Montserrat"/>
                <a:sym typeface="Montserrat"/>
              </a:rPr>
              <a:t>Custom Canine Couture at Scale</a:t>
            </a:r>
            <a:r>
              <a:rPr lang="en" sz="1400">
                <a:solidFill>
                  <a:schemeClr val="dk1"/>
                </a:solidFill>
                <a:latin typeface="Montserrat"/>
                <a:ea typeface="Montserrat"/>
                <a:cs typeface="Montserrat"/>
                <a:sym typeface="Montserrat"/>
              </a:rPr>
              <a:t>, because </a:t>
            </a:r>
            <a:r>
              <a:rPr lang="en" sz="1400" b="1" i="1">
                <a:solidFill>
                  <a:schemeClr val="dk1"/>
                </a:solidFill>
                <a:latin typeface="Montserrat"/>
                <a:ea typeface="Montserrat"/>
                <a:cs typeface="Montserrat"/>
                <a:sym typeface="Montserrat"/>
              </a:rPr>
              <a:t>every</a:t>
            </a:r>
            <a:r>
              <a:rPr lang="en" sz="1400">
                <a:solidFill>
                  <a:schemeClr val="dk1"/>
                </a:solidFill>
                <a:latin typeface="Montserrat"/>
                <a:ea typeface="Montserrat"/>
                <a:cs typeface="Montserrat"/>
                <a:sym typeface="Montserrat"/>
              </a:rPr>
              <a:t> dog is the </a:t>
            </a:r>
            <a:r>
              <a:rPr lang="en" sz="1400" b="1">
                <a:solidFill>
                  <a:schemeClr val="dk1"/>
                </a:solidFill>
                <a:latin typeface="Montserrat"/>
                <a:ea typeface="Montserrat"/>
                <a:cs typeface="Montserrat"/>
                <a:sym typeface="Montserrat"/>
              </a:rPr>
              <a:t>best</a:t>
            </a:r>
            <a:r>
              <a:rPr lang="en" sz="1400">
                <a:solidFill>
                  <a:schemeClr val="dk1"/>
                </a:solidFill>
                <a:latin typeface="Montserrat"/>
                <a:ea typeface="Montserrat"/>
                <a:cs typeface="Montserrat"/>
                <a:sym typeface="Montserrat"/>
              </a:rPr>
              <a:t> dog.</a:t>
            </a:r>
            <a:endParaRPr sz="1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400" i="1">
                <a:solidFill>
                  <a:schemeClr val="dk1"/>
                </a:solidFill>
                <a:latin typeface="Montserrat"/>
                <a:ea typeface="Montserrat"/>
                <a:cs typeface="Montserrat"/>
                <a:sym typeface="Montserrat"/>
              </a:rPr>
              <a:t>(</a:t>
            </a:r>
            <a:r>
              <a:rPr lang="en" sz="1400" i="1">
                <a:solidFill>
                  <a:schemeClr val="dk1"/>
                </a:solidFill>
                <a:latin typeface="Montserrat Black"/>
                <a:ea typeface="Montserrat Black"/>
                <a:cs typeface="Montserrat Black"/>
                <a:sym typeface="Montserrat Black"/>
              </a:rPr>
              <a:t>Note: </a:t>
            </a:r>
            <a:r>
              <a:rPr lang="en" sz="1400" i="1">
                <a:solidFill>
                  <a:schemeClr val="dk1"/>
                </a:solidFill>
                <a:latin typeface="Montserrat"/>
                <a:ea typeface="Montserrat"/>
                <a:cs typeface="Montserrat"/>
                <a:sym typeface="Montserrat"/>
              </a:rPr>
              <a:t>This is an </a:t>
            </a:r>
            <a:r>
              <a:rPr lang="en" sz="1400" b="1" i="1">
                <a:solidFill>
                  <a:schemeClr val="dk1"/>
                </a:solidFill>
                <a:latin typeface="Montserrat"/>
                <a:ea typeface="Montserrat"/>
                <a:cs typeface="Montserrat"/>
                <a:sym typeface="Montserrat"/>
              </a:rPr>
              <a:t>entirely fake company</a:t>
            </a:r>
            <a:r>
              <a:rPr lang="en" sz="1400" i="1">
                <a:solidFill>
                  <a:schemeClr val="dk1"/>
                </a:solidFill>
                <a:latin typeface="Montserrat"/>
                <a:ea typeface="Montserrat"/>
                <a:cs typeface="Montserrat"/>
                <a:sym typeface="Montserrat"/>
              </a:rPr>
              <a:t> that does </a:t>
            </a:r>
            <a:r>
              <a:rPr lang="en" sz="1400" b="1" i="1">
                <a:solidFill>
                  <a:schemeClr val="dk1"/>
                </a:solidFill>
                <a:latin typeface="Montserrat"/>
                <a:ea typeface="Montserrat"/>
                <a:cs typeface="Montserrat"/>
                <a:sym typeface="Montserrat"/>
              </a:rPr>
              <a:t>not</a:t>
            </a:r>
            <a:r>
              <a:rPr lang="en" sz="1400" i="1">
                <a:solidFill>
                  <a:schemeClr val="dk1"/>
                </a:solidFill>
                <a:latin typeface="Montserrat"/>
                <a:ea typeface="Montserrat"/>
                <a:cs typeface="Montserrat"/>
                <a:sym typeface="Montserrat"/>
              </a:rPr>
              <a:t> exist, supposedly created by my own dog, Tyberius. Dogs cannot launch companies. Thus, this one is </a:t>
            </a:r>
            <a:r>
              <a:rPr lang="en" sz="1400" b="1" i="1">
                <a:solidFill>
                  <a:schemeClr val="dk1"/>
                </a:solidFill>
                <a:latin typeface="Montserrat"/>
                <a:ea typeface="Montserrat"/>
                <a:cs typeface="Montserrat"/>
                <a:sym typeface="Montserrat"/>
              </a:rPr>
              <a:t>not</a:t>
            </a:r>
            <a:r>
              <a:rPr lang="en" sz="1400" i="1">
                <a:solidFill>
                  <a:schemeClr val="dk1"/>
                </a:solidFill>
                <a:latin typeface="Montserrat"/>
                <a:ea typeface="Montserrat"/>
                <a:cs typeface="Montserrat"/>
                <a:sym typeface="Montserrat"/>
              </a:rPr>
              <a:t> true. Sorry.)</a:t>
            </a:r>
            <a:endParaRPr sz="1400" i="1">
              <a:solidFill>
                <a:schemeClr val="dk1"/>
              </a:solidFill>
              <a:latin typeface="Montserrat"/>
              <a:ea typeface="Montserrat"/>
              <a:cs typeface="Montserrat"/>
              <a:sym typeface="Montserrat"/>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g3fb6d835c4b_1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7" name="Google Shape;587;g3fb6d835c4b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latin typeface="Montserrat"/>
                <a:ea typeface="Montserrat"/>
                <a:cs typeface="Montserrat"/>
                <a:sym typeface="Montserrat"/>
              </a:rPr>
              <a:t>As a fashion designer, </a:t>
            </a:r>
            <a:r>
              <a:rPr lang="en" sz="1400">
                <a:solidFill>
                  <a:schemeClr val="dk1"/>
                </a:solidFill>
                <a:latin typeface="Montserrat"/>
                <a:ea typeface="Montserrat"/>
                <a:cs typeface="Montserrat"/>
                <a:sym typeface="Montserrat"/>
              </a:rPr>
              <a:t>I’ve created plenty of jaw dropping moments for big stars. I know how red carpet looks have the power to build BIG memories. But I’m also a dog mom, and I believe…</a:t>
            </a:r>
            <a:endParaRPr sz="1400">
              <a:solidFill>
                <a:schemeClr val="dk1"/>
              </a:solidFill>
              <a:latin typeface="Montserrat"/>
              <a:ea typeface="Montserrat"/>
              <a:cs typeface="Montserrat"/>
              <a:sym typeface="Montserrat"/>
            </a:endParaRPr>
          </a:p>
          <a:p>
            <a:pPr marL="0" lvl="0" indent="0" algn="l" rtl="0">
              <a:spcBef>
                <a:spcPts val="0"/>
              </a:spcBef>
              <a:spcAft>
                <a:spcPts val="0"/>
              </a:spcAft>
              <a:buNone/>
            </a:pPr>
            <a:endParaRPr sz="1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400" i="1">
                <a:solidFill>
                  <a:schemeClr val="dk1"/>
                </a:solidFill>
                <a:latin typeface="Montserrat"/>
                <a:ea typeface="Montserrat"/>
                <a:cs typeface="Montserrat"/>
                <a:sym typeface="Montserrat"/>
              </a:rPr>
              <a:t>(</a:t>
            </a:r>
            <a:r>
              <a:rPr lang="en" sz="1400" i="1">
                <a:solidFill>
                  <a:schemeClr val="dk1"/>
                </a:solidFill>
                <a:latin typeface="Montserrat Black"/>
                <a:ea typeface="Montserrat Black"/>
                <a:cs typeface="Montserrat Black"/>
                <a:sym typeface="Montserrat Black"/>
              </a:rPr>
              <a:t>Note: </a:t>
            </a:r>
            <a:r>
              <a:rPr lang="en" sz="1400" i="1">
                <a:solidFill>
                  <a:schemeClr val="dk1"/>
                </a:solidFill>
                <a:latin typeface="Montserrat"/>
                <a:ea typeface="Montserrat"/>
                <a:cs typeface="Montserrat"/>
                <a:sym typeface="Montserrat"/>
              </a:rPr>
              <a:t>My dog did </a:t>
            </a:r>
            <a:r>
              <a:rPr lang="en" sz="1400" b="1" i="1">
                <a:solidFill>
                  <a:schemeClr val="dk1"/>
                </a:solidFill>
                <a:latin typeface="Montserrat"/>
                <a:ea typeface="Montserrat"/>
                <a:cs typeface="Montserrat"/>
                <a:sym typeface="Montserrat"/>
              </a:rPr>
              <a:t>not</a:t>
            </a:r>
            <a:r>
              <a:rPr lang="en" sz="1400" i="1">
                <a:solidFill>
                  <a:schemeClr val="dk1"/>
                </a:solidFill>
                <a:latin typeface="Montserrat"/>
                <a:ea typeface="Montserrat"/>
                <a:cs typeface="Montserrat"/>
                <a:sym typeface="Montserrat"/>
              </a:rPr>
              <a:t> create any of these red carpet looks. We have no official connection to Pharrell Williams, Emma Watson, or Jennifer Garner. Well. Except I did meet Emma Watson’s Dad once, I did once run a boycott against Warner Brothers over the Harry Potter movies (I won!), and I did create some of the first pitch decks and branding for Jennifer Garner’s ‘Once Upon a Farm’ company. Oh, and I work with a lot of folks who have won Pharrell Williams’ Black Ambition pitch competition! But beyond that, no connection, no official partnerships, and there was no intend to suggest any sort of endorsement from any of these lovely people. I just thought the existing ‘Kevin Bacon-esque’ connections were funny. And again, my dog is not a fashion designer. He’s only our Chief Floofy Officer. Anyway, carry on!)</a:t>
            </a:r>
            <a:endParaRPr sz="1400">
              <a:solidFill>
                <a:schemeClr val="dk1"/>
              </a:solidFill>
              <a:latin typeface="Montserrat"/>
              <a:ea typeface="Montserrat"/>
              <a:cs typeface="Montserrat"/>
              <a:sym typeface="Montserrat"/>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g3f55554999a_1_5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9" name="Google Shape;599;g3f55554999a_1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400">
                <a:solidFill>
                  <a:schemeClr val="dk1"/>
                </a:solidFill>
                <a:latin typeface="Montserrat"/>
                <a:ea typeface="Montserrat"/>
                <a:cs typeface="Montserrat"/>
                <a:sym typeface="Montserrat"/>
              </a:rPr>
              <a:t>…our furry friends</a:t>
            </a:r>
            <a:r>
              <a:rPr lang="en" sz="1400" i="1">
                <a:solidFill>
                  <a:schemeClr val="dk1"/>
                </a:solidFill>
                <a:latin typeface="Montserrat"/>
                <a:ea typeface="Montserrat"/>
                <a:cs typeface="Montserrat"/>
                <a:sym typeface="Montserrat"/>
              </a:rPr>
              <a:t> </a:t>
            </a:r>
            <a:r>
              <a:rPr lang="en" sz="1400">
                <a:solidFill>
                  <a:schemeClr val="dk1"/>
                </a:solidFill>
                <a:latin typeface="Montserrat"/>
                <a:ea typeface="Montserrat"/>
                <a:cs typeface="Montserrat"/>
                <a:sym typeface="Montserrat"/>
              </a:rPr>
              <a:t>deserve to be part of life's most magical moments. When they get left behind, </a:t>
            </a:r>
            <a:r>
              <a:rPr lang="en" sz="1400" b="1">
                <a:solidFill>
                  <a:schemeClr val="dk1"/>
                </a:solidFill>
                <a:latin typeface="Montserrat"/>
                <a:ea typeface="Montserrat"/>
                <a:cs typeface="Montserrat"/>
                <a:sym typeface="Montserrat"/>
              </a:rPr>
              <a:t>not every dog feels like the goodest dog</a:t>
            </a:r>
            <a:r>
              <a:rPr lang="en" sz="1400">
                <a:solidFill>
                  <a:schemeClr val="dk1"/>
                </a:solidFill>
                <a:latin typeface="Montserrat"/>
                <a:ea typeface="Montserrat"/>
                <a:cs typeface="Montserrat"/>
                <a:sym typeface="Montserrat"/>
              </a:rPr>
              <a:t>. Man’s best friend deserves </a:t>
            </a:r>
            <a:r>
              <a:rPr lang="en" sz="1400" b="1" i="1">
                <a:solidFill>
                  <a:schemeClr val="dk1"/>
                </a:solidFill>
                <a:latin typeface="Montserrat"/>
                <a:ea typeface="Montserrat"/>
                <a:cs typeface="Montserrat"/>
                <a:sym typeface="Montserrat"/>
              </a:rPr>
              <a:t>better</a:t>
            </a:r>
            <a:r>
              <a:rPr lang="en" sz="1400">
                <a:solidFill>
                  <a:schemeClr val="dk1"/>
                </a:solidFill>
                <a:latin typeface="Montserrat"/>
                <a:ea typeface="Montserrat"/>
                <a:cs typeface="Montserrat"/>
                <a:sym typeface="Montserrat"/>
              </a:rPr>
              <a:t>! Whether it’s red carpets, weddings, or once in a lifetime events…</a:t>
            </a:r>
            <a:endParaRPr sz="1400" i="1">
              <a:solidFill>
                <a:schemeClr val="dk1"/>
              </a:solidFill>
              <a:latin typeface="Montserrat"/>
              <a:ea typeface="Montserrat"/>
              <a:cs typeface="Montserrat"/>
              <a:sym typeface="Montserrat"/>
            </a:endParaRPr>
          </a:p>
          <a:p>
            <a:pPr marL="0" lvl="0" indent="0" algn="l" rtl="0">
              <a:spcBef>
                <a:spcPts val="0"/>
              </a:spcBef>
              <a:spcAft>
                <a:spcPts val="0"/>
              </a:spcAft>
              <a:buNone/>
            </a:pPr>
            <a:endParaRPr sz="1400">
              <a:latin typeface="Montserrat"/>
              <a:ea typeface="Montserrat"/>
              <a:cs typeface="Montserrat"/>
              <a:sym typeface="Montserrat"/>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g3f55554999a_1_5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7" name="Google Shape;607;g3f55554999a_1_5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400">
                <a:solidFill>
                  <a:schemeClr val="dk1"/>
                </a:solidFill>
                <a:latin typeface="Montserrat"/>
                <a:ea typeface="Montserrat"/>
                <a:cs typeface="Montserrat"/>
                <a:sym typeface="Montserrat"/>
              </a:rPr>
              <a:t>Dogs get left behind</a:t>
            </a:r>
            <a:r>
              <a:rPr lang="en" sz="1400" i="1">
                <a:solidFill>
                  <a:schemeClr val="dk1"/>
                </a:solidFill>
                <a:latin typeface="Montserrat"/>
                <a:ea typeface="Montserrat"/>
                <a:cs typeface="Montserrat"/>
                <a:sym typeface="Montserrat"/>
              </a:rPr>
              <a:t> </a:t>
            </a:r>
            <a:r>
              <a:rPr lang="en" sz="1400">
                <a:solidFill>
                  <a:schemeClr val="dk1"/>
                </a:solidFill>
                <a:latin typeface="Montserrat"/>
                <a:ea typeface="Montserrat"/>
                <a:cs typeface="Montserrat"/>
                <a:sym typeface="Montserrat"/>
              </a:rPr>
              <a:t>because —&gt;</a:t>
            </a:r>
            <a:r>
              <a:rPr lang="en" sz="1400" i="1">
                <a:solidFill>
                  <a:schemeClr val="dk1"/>
                </a:solidFill>
                <a:latin typeface="Montserrat"/>
                <a:ea typeface="Montserrat"/>
                <a:cs typeface="Montserrat"/>
                <a:sym typeface="Montserrat"/>
              </a:rPr>
              <a:t> (trigger animation to bring in the first stat)</a:t>
            </a:r>
            <a:r>
              <a:rPr lang="en" sz="1400">
                <a:solidFill>
                  <a:schemeClr val="dk1"/>
                </a:solidFill>
                <a:latin typeface="Montserrat"/>
                <a:ea typeface="Montserrat"/>
                <a:cs typeface="Montserrat"/>
                <a:sym typeface="Montserrat"/>
              </a:rPr>
              <a:t> pet “costumes” are cheap &amp; poorly designed, NOT formalwear worthy of the occasion. Worse, —&gt; </a:t>
            </a:r>
            <a:r>
              <a:rPr lang="en" sz="1400" i="1">
                <a:solidFill>
                  <a:schemeClr val="dk1"/>
                </a:solidFill>
                <a:latin typeface="Montserrat"/>
                <a:ea typeface="Montserrat"/>
                <a:cs typeface="Montserrat"/>
                <a:sym typeface="Montserrat"/>
              </a:rPr>
              <a:t>(animate in the next stat) </a:t>
            </a:r>
            <a:r>
              <a:rPr lang="en" sz="1400">
                <a:solidFill>
                  <a:schemeClr val="dk1"/>
                </a:solidFill>
                <a:latin typeface="Montserrat"/>
                <a:ea typeface="Montserrat"/>
                <a:cs typeface="Montserrat"/>
                <a:sym typeface="Montserrat"/>
              </a:rPr>
              <a:t>Families don’t know how to train their pups for events, so it’s —&gt; </a:t>
            </a:r>
            <a:r>
              <a:rPr lang="en" sz="1400" i="1">
                <a:solidFill>
                  <a:schemeClr val="dk1"/>
                </a:solidFill>
                <a:latin typeface="Montserrat"/>
                <a:ea typeface="Montserrat"/>
                <a:cs typeface="Montserrat"/>
                <a:sym typeface="Montserrat"/>
              </a:rPr>
              <a:t>(animate in last stat)</a:t>
            </a:r>
            <a:r>
              <a:rPr lang="en" sz="1400">
                <a:solidFill>
                  <a:schemeClr val="dk1"/>
                </a:solidFill>
                <a:latin typeface="Montserrat"/>
                <a:ea typeface="Montserrat"/>
                <a:cs typeface="Montserrat"/>
                <a:sym typeface="Montserrat"/>
              </a:rPr>
              <a:t> easier but disappointing to leave just furry family at home. It’s time to change that.</a:t>
            </a:r>
            <a:endParaRPr sz="1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400" i="1">
                <a:solidFill>
                  <a:schemeClr val="dk1"/>
                </a:solidFill>
                <a:latin typeface="Montserrat"/>
                <a:ea typeface="Montserrat"/>
                <a:cs typeface="Montserrat"/>
                <a:sym typeface="Montserrat"/>
              </a:rPr>
              <a:t>(</a:t>
            </a:r>
            <a:r>
              <a:rPr lang="en" sz="1400" i="1">
                <a:solidFill>
                  <a:schemeClr val="dk1"/>
                </a:solidFill>
                <a:latin typeface="Montserrat Black"/>
                <a:ea typeface="Montserrat Black"/>
                <a:cs typeface="Montserrat Black"/>
                <a:sym typeface="Montserrat Black"/>
              </a:rPr>
              <a:t>Note: </a:t>
            </a:r>
            <a:r>
              <a:rPr lang="en" sz="1400" i="1">
                <a:solidFill>
                  <a:schemeClr val="dk1"/>
                </a:solidFill>
                <a:latin typeface="Montserrat"/>
                <a:ea typeface="Montserrat"/>
                <a:cs typeface="Montserrat"/>
                <a:sym typeface="Montserrat"/>
              </a:rPr>
              <a:t>That first stat is totally made up. Please do </a:t>
            </a:r>
            <a:r>
              <a:rPr lang="en" sz="1400" i="1">
                <a:solidFill>
                  <a:schemeClr val="dk1"/>
                </a:solidFill>
                <a:latin typeface="Montserrat Black"/>
                <a:ea typeface="Montserrat Black"/>
                <a:cs typeface="Montserrat Black"/>
                <a:sym typeface="Montserrat Black"/>
              </a:rPr>
              <a:t>not</a:t>
            </a:r>
            <a:r>
              <a:rPr lang="en" sz="1400" i="1">
                <a:solidFill>
                  <a:schemeClr val="dk1"/>
                </a:solidFill>
                <a:latin typeface="Montserrat"/>
                <a:ea typeface="Montserrat"/>
                <a:cs typeface="Montserrat"/>
                <a:sym typeface="Montserrat"/>
              </a:rPr>
              <a:t> make up statistics in your own pitch decks. Only cute fluffy dogs are allowed to make up pitch decks. But, notice how Tyberius isn’t overwhelming the audience by triggering all three info boxes at the beginning? He’s triggering them one at a time, just as his script calls for it. That way what the audience hears him say perfectly and effortlessly matches precisely what the audience is seeing. It keeps them engaged, keeps them from reading ahead, and keeps the slides visually interesting. Also, the text is VERY short, to keep the audience from splitting their attention. After all, when was the last time you listened to a novel and read a podcast at the same time? Keep the audience’s focus on </a:t>
            </a:r>
            <a:r>
              <a:rPr lang="en" sz="1400" b="1" i="1">
                <a:solidFill>
                  <a:schemeClr val="dk1"/>
                </a:solidFill>
                <a:latin typeface="Montserrat"/>
                <a:ea typeface="Montserrat"/>
                <a:cs typeface="Montserrat"/>
                <a:sym typeface="Montserrat"/>
              </a:rPr>
              <a:t>you</a:t>
            </a:r>
            <a:r>
              <a:rPr lang="en" sz="1400" i="1">
                <a:solidFill>
                  <a:schemeClr val="dk1"/>
                </a:solidFill>
                <a:latin typeface="Montserrat"/>
                <a:ea typeface="Montserrat"/>
                <a:cs typeface="Montserrat"/>
                <a:sym typeface="Montserrat"/>
              </a:rPr>
              <a:t> as the speaker and don’t ask them to read a great big paragraph all at once.)</a:t>
            </a:r>
            <a:endParaRPr sz="1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400">
              <a:solidFill>
                <a:schemeClr val="dk1"/>
              </a:solidFill>
              <a:latin typeface="Montserrat"/>
              <a:ea typeface="Montserrat"/>
              <a:cs typeface="Montserrat"/>
              <a:sym typeface="Montserrat"/>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g3f55554999a_1_5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7" name="Google Shape;627;g3f55554999a_1_5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solidFill>
                  <a:schemeClr val="dk1"/>
                </a:solidFill>
                <a:latin typeface="Montserrat"/>
                <a:ea typeface="Montserrat"/>
                <a:cs typeface="Montserrat"/>
                <a:sym typeface="Montserrat"/>
              </a:rPr>
              <a:t>That’s precisely why we created Doggie Tuxedos, because → </a:t>
            </a:r>
            <a:r>
              <a:rPr lang="en" sz="1400" i="1">
                <a:solidFill>
                  <a:schemeClr val="dk1"/>
                </a:solidFill>
                <a:latin typeface="Montserrat"/>
                <a:ea typeface="Montserrat"/>
                <a:cs typeface="Montserrat"/>
                <a:sym typeface="Montserrat"/>
              </a:rPr>
              <a:t>(trigger tagline animated fade in)</a:t>
            </a:r>
            <a:r>
              <a:rPr lang="en" sz="1400">
                <a:solidFill>
                  <a:schemeClr val="dk1"/>
                </a:solidFill>
                <a:latin typeface="Montserrat"/>
                <a:ea typeface="Montserrat"/>
                <a:cs typeface="Montserrat"/>
                <a:sym typeface="Montserrat"/>
              </a:rPr>
              <a:t> every dog deserves a red carpet moment. → </a:t>
            </a:r>
            <a:r>
              <a:rPr lang="en" sz="1400" i="1">
                <a:solidFill>
                  <a:schemeClr val="dk1"/>
                </a:solidFill>
                <a:latin typeface="Montserrat"/>
                <a:ea typeface="Montserrat"/>
                <a:cs typeface="Montserrat"/>
                <a:sym typeface="Montserrat"/>
              </a:rPr>
              <a:t>(trigger next subtle elegant fade in)</a:t>
            </a:r>
            <a:r>
              <a:rPr lang="en" sz="1400">
                <a:solidFill>
                  <a:schemeClr val="dk1"/>
                </a:solidFill>
                <a:latin typeface="Montserrat"/>
                <a:ea typeface="Montserrat"/>
                <a:cs typeface="Montserrat"/>
                <a:sym typeface="Montserrat"/>
              </a:rPr>
              <a:t> Tell your dog they are the best dog and say it with FASHION!</a:t>
            </a:r>
            <a:endParaRPr sz="1400">
              <a:solidFill>
                <a:schemeClr val="dk1"/>
              </a:solidFill>
              <a:latin typeface="Montserrat"/>
              <a:ea typeface="Montserrat"/>
              <a:cs typeface="Montserrat"/>
              <a:sym typeface="Montserrat"/>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0"/>
        <p:cNvGrpSpPr/>
        <p:nvPr/>
      </p:nvGrpSpPr>
      <p:grpSpPr>
        <a:xfrm>
          <a:off x="0" y="0"/>
          <a:ext cx="0" cy="0"/>
          <a:chOff x="0" y="0"/>
          <a:chExt cx="0" cy="0"/>
        </a:xfrm>
      </p:grpSpPr>
      <p:sp>
        <p:nvSpPr>
          <p:cNvPr id="641" name="Google Shape;641;g3f55554999a_1_5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2" name="Google Shape;642;g3f55554999a_1_5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latin typeface="Montserrat"/>
                <a:ea typeface="Montserrat"/>
                <a:cs typeface="Montserrat"/>
                <a:sym typeface="Montserrat"/>
              </a:rPr>
              <a:t>The Doggie Tuxedos promise is that we help our customers → </a:t>
            </a:r>
            <a:r>
              <a:rPr lang="en" sz="1400" i="1">
                <a:latin typeface="Montserrat"/>
                <a:ea typeface="Montserrat"/>
                <a:cs typeface="Montserrat"/>
                <a:sym typeface="Montserrat"/>
              </a:rPr>
              <a:t>(trigger first element) </a:t>
            </a:r>
            <a:r>
              <a:rPr lang="en" sz="1400">
                <a:latin typeface="Montserrat"/>
                <a:ea typeface="Montserrat"/>
                <a:cs typeface="Montserrat"/>
                <a:sym typeface="Montserrat"/>
              </a:rPr>
              <a:t>include the entire family in special occasions by providing quality custom → </a:t>
            </a:r>
            <a:r>
              <a:rPr lang="en" sz="1400" i="1">
                <a:latin typeface="Montserrat"/>
                <a:ea typeface="Montserrat"/>
                <a:cs typeface="Montserrat"/>
                <a:sym typeface="Montserrat"/>
              </a:rPr>
              <a:t>(fade in tag 2)</a:t>
            </a:r>
            <a:r>
              <a:rPr lang="en" sz="1400">
                <a:latin typeface="Montserrat"/>
                <a:ea typeface="Montserrat"/>
                <a:cs typeface="Montserrat"/>
                <a:sym typeface="Montserrat"/>
              </a:rPr>
              <a:t> eveningwear AND training for paws-itively good times, all so you can → </a:t>
            </a:r>
            <a:r>
              <a:rPr lang="en" sz="1400" i="1">
                <a:latin typeface="Montserrat"/>
                <a:ea typeface="Montserrat"/>
                <a:cs typeface="Montserrat"/>
                <a:sym typeface="Montserrat"/>
              </a:rPr>
              <a:t>(fade in last item)</a:t>
            </a:r>
            <a:r>
              <a:rPr lang="en" sz="1400">
                <a:latin typeface="Montserrat"/>
                <a:ea typeface="Montserrat"/>
                <a:cs typeface="Montserrat"/>
                <a:sym typeface="Montserrat"/>
              </a:rPr>
              <a:t> create lasting memories you’ll cherish forever. How do we do that?</a:t>
            </a:r>
            <a:endParaRPr sz="1400">
              <a:latin typeface="Montserrat"/>
              <a:ea typeface="Montserrat"/>
              <a:cs typeface="Montserrat"/>
              <a:sym typeface="Montserrat"/>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g3f55554999a_1_6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6" name="Google Shape;666;g3f55554999a_1_6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latin typeface="Montserrat"/>
                <a:ea typeface="Montserrat"/>
                <a:cs typeface="Montserrat"/>
                <a:sym typeface="Montserrat"/>
              </a:rPr>
              <a:t>It’s easy! → Tell us about your dog’s breed &amp; measurements, then → choose from our wide selection of color &amp; fabric options. Maybe you want a classic dapper wool suit, or maybe you’re looking for a bright summery linen or blue seersucker. Whatever you choose, → we send your dog the best new duds for your big day, guaranteed to look like a million bucks, NOT an off the rack costume. Best of all → each order includes easy to follow training guides for you AND your pup, enjoying everyone enjoys furry family memories.</a:t>
            </a:r>
            <a:endParaRPr sz="1400">
              <a:latin typeface="Montserrat"/>
              <a:ea typeface="Montserrat"/>
              <a:cs typeface="Montserrat"/>
              <a:sym typeface="Montserrat"/>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g3f55554999a_1_6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4" name="Google Shape;694;g3f55554999a_1_6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latin typeface="Montserrat"/>
                <a:ea typeface="Montserrat"/>
                <a:cs typeface="Montserrat"/>
                <a:sym typeface="Montserrat"/>
              </a:rPr>
              <a:t>Our prices vary slightly, depending on if you want a simple jacket &amp; tie, all the way up to our Luxury Lapdog line of full suits in luxury fabrics. But they average between $25 all the way up to $80 per item, as you can see here. </a:t>
            </a:r>
            <a:endParaRPr sz="1400">
              <a:latin typeface="Montserrat"/>
              <a:ea typeface="Montserrat"/>
              <a:cs typeface="Montserrat"/>
              <a:sym typeface="Montserrat"/>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Google Shape;716;g3f55554999a_1_6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7" name="Google Shape;717;g3f55554999a_1_6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latin typeface="Montserrat"/>
                <a:ea typeface="Montserrat"/>
                <a:cs typeface="Montserrat"/>
                <a:sym typeface="Montserrat"/>
              </a:rPr>
              <a:t>All of this is fueled by our Scalable Technology. We’ve pioneered → Algorithmic Pattern Scaling thanks to our proprietary pattern engine, which can instantly adjust to fit any dog breed. Whether it’s a tiny chihuahua, a narrow but deep chested Samoyed, or a gigantic stout Saint Bernard, we’ve got you covered and tailored to a T. Our → Laser-Guided Manufacturing uses cutting-edge CnC technology, allowing us to pattern, cut, and produce at scale, all while minimizing waste materials. And of course, all of this is built atop → our Proven Training Philosophy developed by top animal behaviorists and veterinary specialists. Our easy training methods make dressing up &amp; creating memories fun for the whole family, not just creating memorable moments, but building happier furry families with better inter-species communication for the long run. Doggie Tuxedos isn’t just a fun brand. It’s → Protectable IP. → Scalable Manufacturing. And we’re → Ready for Growth.</a:t>
            </a:r>
            <a:endParaRPr sz="1400">
              <a:latin typeface="Montserrat"/>
              <a:ea typeface="Montserrat"/>
              <a:cs typeface="Montserrat"/>
              <a:sym typeface="Montserrat"/>
            </a:endParaRPr>
          </a:p>
          <a:p>
            <a:pPr marL="0" lvl="0" indent="0" algn="l" rtl="0">
              <a:spcBef>
                <a:spcPts val="0"/>
              </a:spcBef>
              <a:spcAft>
                <a:spcPts val="0"/>
              </a:spcAft>
              <a:buNone/>
            </a:pPr>
            <a:endParaRPr sz="1400">
              <a:latin typeface="Montserrat"/>
              <a:ea typeface="Montserrat"/>
              <a:cs typeface="Montserrat"/>
              <a:sym typeface="Montserrat"/>
            </a:endParaRPr>
          </a:p>
          <a:p>
            <a:pPr marL="0" lvl="0" indent="0" algn="l" rtl="0">
              <a:spcBef>
                <a:spcPts val="0"/>
              </a:spcBef>
              <a:spcAft>
                <a:spcPts val="0"/>
              </a:spcAft>
              <a:buNone/>
            </a:pPr>
            <a:r>
              <a:rPr lang="en" sz="1400" i="1">
                <a:latin typeface="Montserrat"/>
                <a:ea typeface="Montserrat"/>
                <a:cs typeface="Montserrat"/>
                <a:sym typeface="Montserrat"/>
              </a:rPr>
              <a:t>(</a:t>
            </a:r>
            <a:r>
              <a:rPr lang="en" sz="1400" i="1">
                <a:latin typeface="Montserrat Black"/>
                <a:ea typeface="Montserrat Black"/>
                <a:cs typeface="Montserrat Black"/>
                <a:sym typeface="Montserrat Black"/>
              </a:rPr>
              <a:t>Note: </a:t>
            </a:r>
            <a:r>
              <a:rPr lang="en" sz="1400" i="1">
                <a:latin typeface="Montserrat"/>
                <a:ea typeface="Montserrat"/>
                <a:cs typeface="Montserrat"/>
                <a:sym typeface="Montserrat"/>
              </a:rPr>
              <a:t>Again, absolutely </a:t>
            </a:r>
            <a:r>
              <a:rPr lang="en" sz="1400" i="1">
                <a:latin typeface="Montserrat ExtraBold"/>
                <a:ea typeface="Montserrat ExtraBold"/>
                <a:cs typeface="Montserrat ExtraBold"/>
                <a:sym typeface="Montserrat ExtraBold"/>
              </a:rPr>
              <a:t>none</a:t>
            </a:r>
            <a:r>
              <a:rPr lang="en" sz="1400" i="1">
                <a:latin typeface="Montserrat"/>
                <a:ea typeface="Montserrat"/>
                <a:cs typeface="Montserrat"/>
                <a:sym typeface="Montserrat"/>
              </a:rPr>
              <a:t> of this is true. But my dog sure can dream!)</a:t>
            </a:r>
            <a:endParaRPr sz="1400" i="1">
              <a:latin typeface="Montserrat"/>
              <a:ea typeface="Montserrat"/>
              <a:cs typeface="Montserrat"/>
              <a:sym typeface="Montserrat"/>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2"/>
        <p:cNvGrpSpPr/>
        <p:nvPr/>
      </p:nvGrpSpPr>
      <p:grpSpPr>
        <a:xfrm>
          <a:off x="0" y="0"/>
          <a:ext cx="0" cy="0"/>
          <a:chOff x="0" y="0"/>
          <a:chExt cx="0" cy="0"/>
        </a:xfrm>
      </p:grpSpPr>
      <p:sp>
        <p:nvSpPr>
          <p:cNvPr id="743" name="Google Shape;743;g3f55554999a_1_6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4" name="Google Shape;744;g3f55554999a_1_6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latin typeface="Montserrat"/>
                <a:ea typeface="Montserrat"/>
                <a:cs typeface="Montserrat"/>
                <a:sym typeface="Montserrat"/>
              </a:rPr>
              <a:t>The overall market opportunity is vast! The broader 2025 Global pet merchandising market was valued → at a whopping $273 BILLION dollars, with → The US representing over half at $157 billion. But our specific corner of this market is the → pet clothing market, which is expected to reach $2.75 billion by 2030. This is a rapidly growing market with ample opportunity to be cornered by a scalable, customizable technology brand and we’re just the founders to make it a reality.</a:t>
            </a:r>
            <a:endParaRPr sz="1400">
              <a:latin typeface="Montserrat"/>
              <a:ea typeface="Montserrat"/>
              <a:cs typeface="Montserrat"/>
              <a:sym typeface="Montserrat"/>
            </a:endParaRPr>
          </a:p>
          <a:p>
            <a:pPr marL="0" lvl="0" indent="0" algn="l" rtl="0">
              <a:spcBef>
                <a:spcPts val="0"/>
              </a:spcBef>
              <a:spcAft>
                <a:spcPts val="0"/>
              </a:spcAft>
              <a:buNone/>
            </a:pPr>
            <a:endParaRPr sz="1400">
              <a:latin typeface="Montserrat"/>
              <a:ea typeface="Montserrat"/>
              <a:cs typeface="Montserrat"/>
              <a:sym typeface="Montserrat"/>
            </a:endParaRPr>
          </a:p>
          <a:p>
            <a:pPr marL="0" lvl="0" indent="0" algn="l" rtl="0">
              <a:spcBef>
                <a:spcPts val="0"/>
              </a:spcBef>
              <a:spcAft>
                <a:spcPts val="0"/>
              </a:spcAft>
              <a:buNone/>
            </a:pPr>
            <a:r>
              <a:rPr lang="en" sz="1400" i="1">
                <a:latin typeface="Montserrat"/>
                <a:ea typeface="Montserrat"/>
                <a:cs typeface="Montserrat"/>
                <a:sym typeface="Montserrat"/>
              </a:rPr>
              <a:t>(</a:t>
            </a:r>
            <a:r>
              <a:rPr lang="en" sz="1400" i="1">
                <a:latin typeface="Montserrat Black"/>
                <a:ea typeface="Montserrat Black"/>
                <a:cs typeface="Montserrat Black"/>
                <a:sym typeface="Montserrat Black"/>
              </a:rPr>
              <a:t>Note: </a:t>
            </a:r>
            <a:r>
              <a:rPr lang="en" sz="1400" i="1">
                <a:latin typeface="Montserrat"/>
                <a:ea typeface="Montserrat"/>
                <a:cs typeface="Montserrat"/>
                <a:sym typeface="Montserrat"/>
              </a:rPr>
              <a:t>Okay… I actually did research those market valuations, haha.)</a:t>
            </a:r>
            <a:endParaRPr sz="1400" i="1">
              <a:latin typeface="Montserrat"/>
              <a:ea typeface="Montserrat"/>
              <a:cs typeface="Montserrat"/>
              <a:sym typeface="Montserrat"/>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g3f55554999a_1_7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3" name="Google Shape;763;g3f55554999a_1_7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latin typeface="Montserrat"/>
                <a:ea typeface="Montserrat"/>
                <a:cs typeface="Montserrat"/>
                <a:sym typeface="Montserrat"/>
              </a:rPr>
              <a:t>Our average order value is $85.50. In our first year, where we manually tested our basic patterns and began experimenting with laser CnC fabric cutting, we earned $42.7k in sales. When we launched our algorithmic pattern scaling technology on a small scale, our sales jumped to $171k. With our MVP in action now, we’re projecting to reach $1 million in sales this year. As we continue to expand our manufacturing capacity and increase marketing, we expect to see considerable growth.</a:t>
            </a:r>
            <a:endParaRPr sz="1400">
              <a:latin typeface="Montserrat"/>
              <a:ea typeface="Montserrat"/>
              <a:cs typeface="Montserrat"/>
              <a:sym typeface="Montserrat"/>
            </a:endParaRPr>
          </a:p>
          <a:p>
            <a:pPr marL="0" lvl="0" indent="0" algn="l" rtl="0">
              <a:spcBef>
                <a:spcPts val="0"/>
              </a:spcBef>
              <a:spcAft>
                <a:spcPts val="0"/>
              </a:spcAft>
              <a:buNone/>
            </a:pPr>
            <a:endParaRPr sz="1400">
              <a:latin typeface="Montserrat"/>
              <a:ea typeface="Montserrat"/>
              <a:cs typeface="Montserrat"/>
              <a:sym typeface="Montserrat"/>
            </a:endParaRPr>
          </a:p>
          <a:p>
            <a:pPr marL="0" lvl="0" indent="0" algn="l" rtl="0">
              <a:spcBef>
                <a:spcPts val="0"/>
              </a:spcBef>
              <a:spcAft>
                <a:spcPts val="0"/>
              </a:spcAft>
              <a:buNone/>
            </a:pPr>
            <a:r>
              <a:rPr lang="en" sz="1400" i="1">
                <a:latin typeface="Montserrat"/>
                <a:ea typeface="Montserrat"/>
                <a:cs typeface="Montserrat"/>
                <a:sym typeface="Montserrat"/>
              </a:rPr>
              <a:t>(</a:t>
            </a:r>
            <a:r>
              <a:rPr lang="en" sz="1400" i="1">
                <a:latin typeface="Montserrat Black"/>
                <a:ea typeface="Montserrat Black"/>
                <a:cs typeface="Montserrat Black"/>
                <a:sym typeface="Montserrat Black"/>
              </a:rPr>
              <a:t>Note: </a:t>
            </a:r>
            <a:r>
              <a:rPr lang="en" sz="1400" i="1">
                <a:latin typeface="Montserrat"/>
                <a:ea typeface="Montserrat"/>
                <a:cs typeface="Montserrat"/>
                <a:sym typeface="Montserrat"/>
              </a:rPr>
              <a:t>You know the drill. My dog’s a big dreamer and an even bigger liar; none of this is true.)</a:t>
            </a:r>
            <a:endParaRPr sz="1400" i="1">
              <a:latin typeface="Montserrat"/>
              <a:ea typeface="Montserrat"/>
              <a:cs typeface="Montserrat"/>
              <a:sym typeface="Montserrat"/>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9"/>
        <p:cNvGrpSpPr/>
        <p:nvPr/>
      </p:nvGrpSpPr>
      <p:grpSpPr>
        <a:xfrm>
          <a:off x="0" y="0"/>
          <a:ext cx="0" cy="0"/>
          <a:chOff x="0" y="0"/>
          <a:chExt cx="0" cy="0"/>
        </a:xfrm>
      </p:grpSpPr>
      <p:sp>
        <p:nvSpPr>
          <p:cNvPr id="790" name="Google Shape;790;g3f55554999a_1_7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1" name="Google Shape;791;g3f55554999a_1_7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latin typeface="Montserrat"/>
                <a:ea typeface="Montserrat"/>
                <a:cs typeface="Montserrat"/>
                <a:sym typeface="Montserrat"/>
              </a:rPr>
              <a:t>The competitive landscape is definitely crowded; there’s no shortage of pet clothing in the $2.4B market. But the key here is the gap. No one has been able to fill this demand for customized, affordable, scalable, high-quality pet garments. You can go to boutiques that charge a premium for high quality garments, or you can head to big chains for cheap costumes. But that leaves a big gap in the middle for us to fill utilizing our proprietary technology.</a:t>
            </a:r>
            <a:endParaRPr sz="1400">
              <a:latin typeface="Montserrat"/>
              <a:ea typeface="Montserrat"/>
              <a:cs typeface="Montserrat"/>
              <a:sym typeface="Montserrat"/>
            </a:endParaRPr>
          </a:p>
          <a:p>
            <a:pPr marL="0" lvl="0" indent="0" algn="l" rtl="0">
              <a:spcBef>
                <a:spcPts val="0"/>
              </a:spcBef>
              <a:spcAft>
                <a:spcPts val="0"/>
              </a:spcAft>
              <a:buNone/>
            </a:pPr>
            <a:endParaRPr sz="1400">
              <a:latin typeface="Montserrat"/>
              <a:ea typeface="Montserrat"/>
              <a:cs typeface="Montserrat"/>
              <a:sym typeface="Montserrat"/>
            </a:endParaRPr>
          </a:p>
          <a:p>
            <a:pPr marL="0" lvl="0" indent="0" algn="l" rtl="0">
              <a:spcBef>
                <a:spcPts val="0"/>
              </a:spcBef>
              <a:spcAft>
                <a:spcPts val="0"/>
              </a:spcAft>
              <a:buNone/>
            </a:pPr>
            <a:r>
              <a:rPr lang="en" sz="1400" i="1">
                <a:latin typeface="Montserrat"/>
                <a:ea typeface="Montserrat"/>
                <a:cs typeface="Montserrat"/>
                <a:sym typeface="Montserrat"/>
              </a:rPr>
              <a:t>(</a:t>
            </a:r>
            <a:r>
              <a:rPr lang="en" sz="1400" i="1">
                <a:latin typeface="Montserrat Black"/>
                <a:ea typeface="Montserrat Black"/>
                <a:cs typeface="Montserrat Black"/>
                <a:sym typeface="Montserrat Black"/>
              </a:rPr>
              <a:t>Note:</a:t>
            </a:r>
            <a:r>
              <a:rPr lang="en" sz="1400" i="1">
                <a:latin typeface="Montserrat"/>
                <a:ea typeface="Montserrat"/>
                <a:cs typeface="Montserrat"/>
                <a:sym typeface="Montserrat"/>
              </a:rPr>
              <a:t> This competitor slide isn’t just about repeating features that have already been explained. The goal of a Competitor slide is to </a:t>
            </a:r>
            <a:r>
              <a:rPr lang="en" sz="1400" b="1" i="1">
                <a:latin typeface="Montserrat"/>
                <a:ea typeface="Montserrat"/>
                <a:cs typeface="Montserrat"/>
                <a:sym typeface="Montserrat"/>
              </a:rPr>
              <a:t>explain market dynamics</a:t>
            </a:r>
            <a:r>
              <a:rPr lang="en" sz="1400" i="1">
                <a:latin typeface="Montserrat"/>
                <a:ea typeface="Montserrat"/>
                <a:cs typeface="Montserrat"/>
                <a:sym typeface="Montserrat"/>
              </a:rPr>
              <a:t>; who are your competitors, what are the market demands at play, and what need(s) aren’t currently being met. It’s about showing where your place in that market is, and why you’re positioned to fill a need no one else can/has/will. It’s about proving why </a:t>
            </a:r>
            <a:r>
              <a:rPr lang="en" sz="1400" b="1" i="1">
                <a:latin typeface="Montserrat"/>
                <a:ea typeface="Montserrat"/>
                <a:cs typeface="Montserrat"/>
                <a:sym typeface="Montserrat"/>
              </a:rPr>
              <a:t>YOU</a:t>
            </a:r>
            <a:r>
              <a:rPr lang="en" sz="1400" i="1">
                <a:latin typeface="Montserrat"/>
                <a:ea typeface="Montserrat"/>
                <a:cs typeface="Montserrat"/>
                <a:sym typeface="Montserrat"/>
              </a:rPr>
              <a:t> will win!)</a:t>
            </a:r>
            <a:endParaRPr sz="1400" i="1">
              <a:latin typeface="Montserrat"/>
              <a:ea typeface="Montserrat"/>
              <a:cs typeface="Montserrat"/>
              <a:sym typeface="Montserrat"/>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1"/>
        <p:cNvGrpSpPr/>
        <p:nvPr/>
      </p:nvGrpSpPr>
      <p:grpSpPr>
        <a:xfrm>
          <a:off x="0" y="0"/>
          <a:ext cx="0" cy="0"/>
          <a:chOff x="0" y="0"/>
          <a:chExt cx="0" cy="0"/>
        </a:xfrm>
      </p:grpSpPr>
      <p:sp>
        <p:nvSpPr>
          <p:cNvPr id="862" name="Google Shape;862;g3f55554999a_1_8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3" name="Google Shape;863;g3f55554999a_1_8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latin typeface="Montserrat"/>
                <a:ea typeface="Montserrat"/>
                <a:cs typeface="Montserrat"/>
                <a:sym typeface="Montserrat"/>
              </a:rPr>
              <a:t>The Doggie Tuxedos story began —&gt; in 2024, when I created our first tuxedo jacket prototype for my own dog, in order to attend my brother’s wedding. We saw such an immense response that we just knew we had stumbled upon something big. —&gt; By Q1 of 2025, we created the first tuxedo collection, which we used as a testing ground as —&gt;  our expert canine tailors developed sizing algorithms, ensuring our patterns could fit all the various size and dimension differences between breeds. —&gt; By Q3, we dressed our first shih tzu for a Crufts ad, which was a huge PR and credibility win! It made a big enough splash that in —&gt; Q4, we dressed Harry Styles’ dog, Max, for a photoshoot in London.</a:t>
            </a:r>
            <a:endParaRPr sz="1400">
              <a:latin typeface="Montserrat"/>
              <a:ea typeface="Montserrat"/>
              <a:cs typeface="Montserrat"/>
              <a:sym typeface="Montserrat"/>
            </a:endParaRPr>
          </a:p>
          <a:p>
            <a:pPr marL="0" lvl="0" indent="0" algn="l" rtl="0">
              <a:spcBef>
                <a:spcPts val="0"/>
              </a:spcBef>
              <a:spcAft>
                <a:spcPts val="0"/>
              </a:spcAft>
              <a:buNone/>
            </a:pPr>
            <a:endParaRPr sz="1400" i="1">
              <a:latin typeface="Montserrat"/>
              <a:ea typeface="Montserrat"/>
              <a:cs typeface="Montserrat"/>
              <a:sym typeface="Montserrat"/>
            </a:endParaRPr>
          </a:p>
          <a:p>
            <a:pPr marL="0" lvl="0" indent="0" algn="l" rtl="0">
              <a:spcBef>
                <a:spcPts val="0"/>
              </a:spcBef>
              <a:spcAft>
                <a:spcPts val="0"/>
              </a:spcAft>
              <a:buNone/>
            </a:pPr>
            <a:r>
              <a:rPr lang="en" sz="1400" i="1">
                <a:latin typeface="Montserrat"/>
                <a:ea typeface="Montserrat"/>
                <a:cs typeface="Montserrat"/>
                <a:sym typeface="Montserrat"/>
              </a:rPr>
              <a:t>(</a:t>
            </a:r>
            <a:r>
              <a:rPr lang="en" sz="1400" i="1">
                <a:latin typeface="Montserrat Black"/>
                <a:ea typeface="Montserrat Black"/>
                <a:cs typeface="Montserrat Black"/>
                <a:sym typeface="Montserrat Black"/>
              </a:rPr>
              <a:t>Note: </a:t>
            </a:r>
            <a:r>
              <a:rPr lang="en" sz="1400" i="1">
                <a:latin typeface="Montserrat"/>
                <a:ea typeface="Montserrat"/>
                <a:cs typeface="Montserrat"/>
                <a:sym typeface="Montserrat"/>
              </a:rPr>
              <a:t>Again, none of this is even remotely true. Harry Styles doesn’t even have a dog. At least as far as I know…)</a:t>
            </a:r>
            <a:endParaRPr sz="1400" i="1">
              <a:latin typeface="Montserrat"/>
              <a:ea typeface="Montserrat"/>
              <a:cs typeface="Montserrat"/>
              <a:sym typeface="Montserrat"/>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4"/>
        <p:cNvGrpSpPr/>
        <p:nvPr/>
      </p:nvGrpSpPr>
      <p:grpSpPr>
        <a:xfrm>
          <a:off x="0" y="0"/>
          <a:ext cx="0" cy="0"/>
          <a:chOff x="0" y="0"/>
          <a:chExt cx="0" cy="0"/>
        </a:xfrm>
      </p:grpSpPr>
      <p:sp>
        <p:nvSpPr>
          <p:cNvPr id="895" name="Google Shape;895;g3f55554999a_1_8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6" name="Google Shape;896;g3f55554999a_1_8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latin typeface="Montserrat"/>
                <a:ea typeface="Montserrat"/>
                <a:cs typeface="Montserrat"/>
                <a:sym typeface="Montserrat"/>
              </a:rPr>
              <a:t>Looking ahead, —&gt; in the next few months we’ll be launching our deluxe satin trim upgrades, adding additional upsell revenue channels. —&gt; Kicking off 2027 we’ll be launching custom fabric printing for photos or custom designs, through our partnership with Epson, representing immense potential for customers to further customize their formalwear experiences. We’re especially excited to announce that in Q2, we’ll be → launching our Canine Cocktail collection with Chewy, creating our first collab where Chewy customers will be able to customize their Doggie Tuxedos live via Chewy. That is a massive win, gaining access to Chewy’s 21.7 million customers, massively expanding our sales funnel. —&gt; In Q3, we’ll be focused on finalizing our line of ‘clutch bag’ harnesses, allowing dogs to carry key items in style, for duties like being a ring bearer, flower pup, et cetera. All of these key strategic steps will get us to our major milestone of securing —&gt; $2.7 million in sales by the end of 2027, and setting us up for even greater success in 2028.</a:t>
            </a:r>
            <a:endParaRPr sz="1400">
              <a:latin typeface="Montserrat"/>
              <a:ea typeface="Montserrat"/>
              <a:cs typeface="Montserrat"/>
              <a:sym typeface="Montserrat"/>
            </a:endParaRPr>
          </a:p>
          <a:p>
            <a:pPr marL="0" lvl="0" indent="0" algn="l" rtl="0">
              <a:spcBef>
                <a:spcPts val="0"/>
              </a:spcBef>
              <a:spcAft>
                <a:spcPts val="0"/>
              </a:spcAft>
              <a:buNone/>
            </a:pPr>
            <a:endParaRPr sz="1400" i="1">
              <a:latin typeface="Montserrat"/>
              <a:ea typeface="Montserrat"/>
              <a:cs typeface="Montserrat"/>
              <a:sym typeface="Montserrat"/>
            </a:endParaRPr>
          </a:p>
          <a:p>
            <a:pPr marL="0" lvl="0" indent="0" algn="l" rtl="0">
              <a:spcBef>
                <a:spcPts val="0"/>
              </a:spcBef>
              <a:spcAft>
                <a:spcPts val="0"/>
              </a:spcAft>
              <a:buNone/>
            </a:pPr>
            <a:r>
              <a:rPr lang="en" sz="1400" i="1">
                <a:latin typeface="Montserrat"/>
                <a:ea typeface="Montserrat"/>
                <a:cs typeface="Montserrat"/>
                <a:sym typeface="Montserrat"/>
              </a:rPr>
              <a:t>(</a:t>
            </a:r>
            <a:r>
              <a:rPr lang="en" sz="1400" i="1">
                <a:latin typeface="Montserrat Black"/>
                <a:ea typeface="Montserrat Black"/>
                <a:cs typeface="Montserrat Black"/>
                <a:sym typeface="Montserrat Black"/>
              </a:rPr>
              <a:t>Note: </a:t>
            </a:r>
            <a:r>
              <a:rPr lang="en" sz="1400" i="1">
                <a:latin typeface="Montserrat"/>
                <a:ea typeface="Montserrat"/>
                <a:cs typeface="Montserrat"/>
                <a:sym typeface="Montserrat"/>
              </a:rPr>
              <a:t>Again, none of this is true. We have no partnership or connection with Epson or Chewy, because Doggie Tuxedos does not exist. But can you see how each step shows new strategic steps that justifies how we’ll reach that projected growth? Each step represents something different: increased sales channels, the ability to secure partnerships in multiple aspects of the business, increased manufacturing capacity, new product types, new ways to acquire customers, etc. Showing those strategic steps goes a long way toward showing your ingenuity and ability to set ambitious yet realistically defensible goals. And if you’ve preceded this with a Traction slide built in the same style, showing goals achieved following steps you took to achieve them, we’ll have all the more reason to trust and believe you’ll accomplish your roadmap. But again, this Roadmap slide is a whole heaping helping of hornswagglin’ horse-patties. Aka it’s made up.)</a:t>
            </a:r>
            <a:endParaRPr sz="1400" i="1">
              <a:latin typeface="Montserrat"/>
              <a:ea typeface="Montserrat"/>
              <a:cs typeface="Montserrat"/>
              <a:sym typeface="Montserrat"/>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g3f55554999a_1_8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1" name="Google Shape;931;g3f55554999a_1_8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i="1">
                <a:latin typeface="Montserrat"/>
                <a:ea typeface="Montserrat"/>
                <a:cs typeface="Montserrat"/>
                <a:sym typeface="Montserrat"/>
              </a:rPr>
              <a:t>Alternate Script for 2 Minute Pitch: </a:t>
            </a:r>
            <a:r>
              <a:rPr lang="en" sz="1400">
                <a:latin typeface="Montserrat"/>
                <a:ea typeface="Montserrat"/>
                <a:cs typeface="Montserrat"/>
                <a:sym typeface="Montserrat"/>
              </a:rPr>
              <a:t>We launched —&gt; Doggie Tuxedos in Q2 of 2024, and within a year we had sold over $40k in prototypes and we finalizing our algorithmic pattern scaling technology. —&gt; By Q3 &amp; Q4 of 2025, we dressed a shih tzu for a series of ads for Crufts, and dressed Harry Styles’ dog for a major magazine photoshoot in London, massively increasing our advertising reach and brand awareness. Looking ahead ot next year, we’re thrilled to —&gt; launch our upcoming partnership with Epson, to offer custom fabric printing for photos or designs directly onto fabric. In Q2, we’ll be launching an exclusive —&gt; Canine Cocktail collection with Chewy, massively expanding our top of funnel and securing access to their 21.7 million customers, who will be able to custom order their Doggie Tuxedos formalwear right on Chewy’s website. All of this will fuel our projected —&gt; $2.7 million in sales, supercharging our continued growth.</a:t>
            </a:r>
            <a:endParaRPr sz="1400">
              <a:latin typeface="Montserrat"/>
              <a:ea typeface="Montserrat"/>
              <a:cs typeface="Montserrat"/>
              <a:sym typeface="Montserrat"/>
            </a:endParaRPr>
          </a:p>
          <a:p>
            <a:pPr marL="0" lvl="0" indent="0" algn="l" rtl="0">
              <a:spcBef>
                <a:spcPts val="0"/>
              </a:spcBef>
              <a:spcAft>
                <a:spcPts val="0"/>
              </a:spcAft>
              <a:buNone/>
            </a:pPr>
            <a:endParaRPr sz="1400">
              <a:latin typeface="Montserrat"/>
              <a:ea typeface="Montserrat"/>
              <a:cs typeface="Montserrat"/>
              <a:sym typeface="Montserrat"/>
            </a:endParaRPr>
          </a:p>
          <a:p>
            <a:pPr marL="0" lvl="0" indent="0" algn="l" rtl="0">
              <a:spcBef>
                <a:spcPts val="0"/>
              </a:spcBef>
              <a:spcAft>
                <a:spcPts val="0"/>
              </a:spcAft>
              <a:buNone/>
            </a:pPr>
            <a:r>
              <a:rPr lang="en" sz="1400" i="1">
                <a:latin typeface="Montserrat"/>
                <a:ea typeface="Montserrat"/>
                <a:cs typeface="Montserrat"/>
                <a:sym typeface="Montserrat"/>
              </a:rPr>
              <a:t>(</a:t>
            </a:r>
            <a:r>
              <a:rPr lang="en" sz="1400" i="1">
                <a:latin typeface="Montserrat Black"/>
                <a:ea typeface="Montserrat Black"/>
                <a:cs typeface="Montserrat Black"/>
                <a:sym typeface="Montserrat Black"/>
              </a:rPr>
              <a:t>Note: </a:t>
            </a:r>
            <a:r>
              <a:rPr lang="en" sz="1400" i="1">
                <a:latin typeface="Montserrat"/>
                <a:ea typeface="Montserrat"/>
                <a:cs typeface="Montserrat"/>
                <a:sym typeface="Montserrat"/>
              </a:rPr>
              <a:t>Again, none of it’s true. But see how you can easily combine that traction &amp; roadmap for a shorter pitch, hitting the same high points, demonstrating the ability to set and achieve goals, and reasonably justifying projections with the key steps happening beforehand that make that growth possible.)</a:t>
            </a:r>
            <a:endParaRPr sz="1400" i="1">
              <a:latin typeface="Montserrat"/>
              <a:ea typeface="Montserrat"/>
              <a:cs typeface="Montserrat"/>
              <a:sym typeface="Montserrat"/>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5"/>
        <p:cNvGrpSpPr/>
        <p:nvPr/>
      </p:nvGrpSpPr>
      <p:grpSpPr>
        <a:xfrm>
          <a:off x="0" y="0"/>
          <a:ext cx="0" cy="0"/>
          <a:chOff x="0" y="0"/>
          <a:chExt cx="0" cy="0"/>
        </a:xfrm>
      </p:grpSpPr>
      <p:sp>
        <p:nvSpPr>
          <p:cNvPr id="966" name="Google Shape;966;g3f55554999a_1_9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7" name="Google Shape;967;g3f55554999a_1_9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latin typeface="Montserrat"/>
                <a:ea typeface="Montserrat"/>
                <a:cs typeface="Montserrat"/>
                <a:sym typeface="Montserrat"/>
              </a:rPr>
              <a:t>Our team is stacked with industry veterans, technological experts, and a deep network of established trust and credibility. Again, I’m Tyberius, Founder &amp; CEO. I’m a former CFDA recognized fashion designer with experience at multiple leading fashion houses, including Calvin Klein couture and Versace. Our COO is a former executive at Crufts, and our CTO is a proud graduate of MIT who has worked at Google and Meta. We’re especially proud to be joined by our Chief Evangelist, the legendary singer and animal rights activist, Sarah McLachlan. In addition to Chewy and Epson, we’ve also secured partnerships as the official tuxedo provider for The Westminster Kennel Club Dog Show, and a partnership with the American Humane Society, who has certified that our garments pose no health risk to dogs and that our training methods are sound, healthy, and above board. Being able to have their name stand behind us is a huge boost to our credibility and brand recognition. </a:t>
            </a:r>
            <a:br>
              <a:rPr lang="en" sz="1400">
                <a:latin typeface="Montserrat"/>
                <a:ea typeface="Montserrat"/>
                <a:cs typeface="Montserrat"/>
                <a:sym typeface="Montserrat"/>
              </a:rPr>
            </a:br>
            <a:br>
              <a:rPr lang="en" sz="1400" i="1">
                <a:latin typeface="Montserrat"/>
                <a:ea typeface="Montserrat"/>
                <a:cs typeface="Montserrat"/>
                <a:sym typeface="Montserrat"/>
              </a:rPr>
            </a:br>
            <a:r>
              <a:rPr lang="en" sz="1400" i="1">
                <a:latin typeface="Montserrat"/>
                <a:ea typeface="Montserrat"/>
                <a:cs typeface="Montserrat"/>
                <a:sym typeface="Montserrat"/>
              </a:rPr>
              <a:t>(</a:t>
            </a:r>
            <a:r>
              <a:rPr lang="en" sz="1400" i="1">
                <a:latin typeface="Montserrat Black"/>
                <a:ea typeface="Montserrat Black"/>
                <a:cs typeface="Montserrat Black"/>
                <a:sym typeface="Montserrat Black"/>
              </a:rPr>
              <a:t>Note: </a:t>
            </a:r>
            <a:r>
              <a:rPr lang="en" sz="1400" i="1">
                <a:latin typeface="Montserrat"/>
                <a:ea typeface="Montserrat"/>
                <a:cs typeface="Montserrat"/>
                <a:sym typeface="Montserrat"/>
              </a:rPr>
              <a:t>You know the drill, say it with me now - none of this is true!)</a:t>
            </a:r>
            <a:endParaRPr sz="1400" i="1">
              <a:latin typeface="Montserrat"/>
              <a:ea typeface="Montserrat"/>
              <a:cs typeface="Montserrat"/>
              <a:sym typeface="Montserrat"/>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g3f55554999a_1_9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4" name="Google Shape;1004;g3f55554999a_1_9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latin typeface="Montserrat"/>
                <a:ea typeface="Montserrat"/>
                <a:cs typeface="Montserrat"/>
                <a:sym typeface="Montserrat"/>
              </a:rPr>
              <a:t>We’re here today to invite you to join the future of pet formalwear. We’re raising a $1.2 million dollar preseed round in order to further automate our manufacturing, expand our sales pipelines, grow our team, and of course, fulfill our new contract with Chewy to unlock their 21.7 million customers. </a:t>
            </a:r>
            <a:endParaRPr sz="1400">
              <a:latin typeface="Montserrat"/>
              <a:ea typeface="Montserrat"/>
              <a:cs typeface="Montserrat"/>
              <a:sym typeface="Montserrat"/>
            </a:endParaRPr>
          </a:p>
          <a:p>
            <a:pPr marL="0" lvl="0" indent="0" algn="l" rtl="0">
              <a:spcBef>
                <a:spcPts val="0"/>
              </a:spcBef>
              <a:spcAft>
                <a:spcPts val="0"/>
              </a:spcAft>
              <a:buNone/>
            </a:pPr>
            <a:endParaRPr sz="1400">
              <a:latin typeface="Montserrat"/>
              <a:ea typeface="Montserrat"/>
              <a:cs typeface="Montserrat"/>
              <a:sym typeface="Montserrat"/>
            </a:endParaRPr>
          </a:p>
          <a:p>
            <a:pPr marL="0" lvl="0" indent="0" algn="l" rtl="0">
              <a:spcBef>
                <a:spcPts val="0"/>
              </a:spcBef>
              <a:spcAft>
                <a:spcPts val="0"/>
              </a:spcAft>
              <a:buNone/>
            </a:pPr>
            <a:r>
              <a:rPr lang="en" sz="1400" i="1">
                <a:latin typeface="Montserrat"/>
                <a:ea typeface="Montserrat"/>
                <a:cs typeface="Montserrat"/>
                <a:sym typeface="Montserrat"/>
              </a:rPr>
              <a:t>(</a:t>
            </a:r>
            <a:r>
              <a:rPr lang="en" sz="1400" i="1">
                <a:latin typeface="Montserrat Black"/>
                <a:ea typeface="Montserrat Black"/>
                <a:cs typeface="Montserrat Black"/>
                <a:sym typeface="Montserrat Black"/>
              </a:rPr>
              <a:t>Note: </a:t>
            </a:r>
            <a:r>
              <a:rPr lang="en" sz="1400" i="1">
                <a:latin typeface="Montserrat"/>
                <a:ea typeface="Montserrat"/>
                <a:cs typeface="Montserrat"/>
                <a:sym typeface="Montserrat"/>
              </a:rPr>
              <a:t>Before we’ve put a price tag on it, the investors already know exactly what we do, how we do it, and where we’re headed. They’re already hooked, all that’s left is to invite them in and show them the price tag. But again, none of this is true.)</a:t>
            </a:r>
            <a:endParaRPr sz="1400" i="1">
              <a:latin typeface="Montserrat"/>
              <a:ea typeface="Montserrat"/>
              <a:cs typeface="Montserrat"/>
              <a:sym typeface="Montserrat"/>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4"/>
        <p:cNvGrpSpPr/>
        <p:nvPr/>
      </p:nvGrpSpPr>
      <p:grpSpPr>
        <a:xfrm>
          <a:off x="0" y="0"/>
          <a:ext cx="0" cy="0"/>
          <a:chOff x="0" y="0"/>
          <a:chExt cx="0" cy="0"/>
        </a:xfrm>
      </p:grpSpPr>
      <p:sp>
        <p:nvSpPr>
          <p:cNvPr id="1015" name="Google Shape;1015;g3f55554999a_1_9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6" name="Google Shape;1016;g3f55554999a_1_9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latin typeface="Montserrat"/>
                <a:ea typeface="Montserrat"/>
                <a:cs typeface="Montserrat"/>
                <a:sym typeface="Montserrat"/>
              </a:rPr>
              <a:t>Join us and let’s make every occasion pet friendly &amp; pet fabulous.</a:t>
            </a:r>
            <a:endParaRPr sz="1400">
              <a:latin typeface="Montserrat"/>
              <a:ea typeface="Montserrat"/>
              <a:cs typeface="Montserrat"/>
              <a:sym typeface="Montserrat"/>
            </a:endParaRPr>
          </a:p>
          <a:p>
            <a:pPr marL="0" lvl="0" indent="0" algn="l" rtl="0">
              <a:spcBef>
                <a:spcPts val="0"/>
              </a:spcBef>
              <a:spcAft>
                <a:spcPts val="0"/>
              </a:spcAft>
              <a:buNone/>
            </a:pPr>
            <a:endParaRPr sz="1400" i="1">
              <a:latin typeface="Montserrat"/>
              <a:ea typeface="Montserrat"/>
              <a:cs typeface="Montserrat"/>
              <a:sym typeface="Montserrat"/>
            </a:endParaRPr>
          </a:p>
          <a:p>
            <a:pPr marL="0" lvl="0" indent="0" algn="l" rtl="0">
              <a:spcBef>
                <a:spcPts val="0"/>
              </a:spcBef>
              <a:spcAft>
                <a:spcPts val="0"/>
              </a:spcAft>
              <a:buNone/>
            </a:pPr>
            <a:r>
              <a:rPr lang="en" sz="1400" i="1">
                <a:latin typeface="Montserrat"/>
                <a:ea typeface="Montserrat"/>
                <a:cs typeface="Montserrat"/>
                <a:sym typeface="Montserrat"/>
              </a:rPr>
              <a:t>(</a:t>
            </a:r>
            <a:r>
              <a:rPr lang="en" sz="1400" i="1">
                <a:latin typeface="Montserrat Black"/>
                <a:ea typeface="Montserrat Black"/>
                <a:cs typeface="Montserrat Black"/>
                <a:sym typeface="Montserrat Black"/>
              </a:rPr>
              <a:t>Note: </a:t>
            </a:r>
            <a:r>
              <a:rPr lang="en" sz="1400" i="1">
                <a:latin typeface="Montserrat"/>
                <a:ea typeface="Montserrat"/>
                <a:cs typeface="Montserrat"/>
                <a:sym typeface="Montserrat"/>
              </a:rPr>
              <a:t>I call this a ‘Grateful Crescendo’ slide, where we remind them of the problem, the mission, and help them feel the excitement of building that world where the problem is solved, because of what we could build together.)</a:t>
            </a:r>
            <a:endParaRPr sz="1400" i="1">
              <a:latin typeface="Montserrat"/>
              <a:ea typeface="Montserrat"/>
              <a:cs typeface="Montserrat"/>
              <a:sym typeface="Montserrat"/>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4"/>
        <p:cNvGrpSpPr/>
        <p:nvPr/>
      </p:nvGrpSpPr>
      <p:grpSpPr>
        <a:xfrm>
          <a:off x="0" y="0"/>
          <a:ext cx="0" cy="0"/>
          <a:chOff x="0" y="0"/>
          <a:chExt cx="0" cy="0"/>
        </a:xfrm>
      </p:grpSpPr>
      <p:sp>
        <p:nvSpPr>
          <p:cNvPr id="1025" name="Google Shape;1025;g3f55554999a_1_9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6" name="Google Shape;1026;g3f55554999a_1_9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latin typeface="Montserrat"/>
                <a:ea typeface="Montserrat"/>
                <a:cs typeface="Montserrat"/>
                <a:sym typeface="Montserrat"/>
              </a:rPr>
              <a:t>We hope you’ll be part of the Doggie Tuxedos family, where every dog should feel like the best dog. Thank you!</a:t>
            </a:r>
            <a:endParaRPr sz="1400">
              <a:latin typeface="Montserrat"/>
              <a:ea typeface="Montserrat"/>
              <a:cs typeface="Montserrat"/>
              <a:sym typeface="Montserrat"/>
            </a:endParaRPr>
          </a:p>
          <a:p>
            <a:pPr marL="0" lvl="0" indent="0" algn="l" rtl="0">
              <a:spcBef>
                <a:spcPts val="0"/>
              </a:spcBef>
              <a:spcAft>
                <a:spcPts val="0"/>
              </a:spcAft>
              <a:buNone/>
            </a:pPr>
            <a:endParaRPr sz="1400">
              <a:latin typeface="Montserrat"/>
              <a:ea typeface="Montserrat"/>
              <a:cs typeface="Montserrat"/>
              <a:sym typeface="Montserrat"/>
            </a:endParaRPr>
          </a:p>
          <a:p>
            <a:pPr marL="0" lvl="0" indent="0" algn="l" rtl="0">
              <a:spcBef>
                <a:spcPts val="0"/>
              </a:spcBef>
              <a:spcAft>
                <a:spcPts val="0"/>
              </a:spcAft>
              <a:buNone/>
            </a:pPr>
            <a:r>
              <a:rPr lang="en" sz="1400" i="1">
                <a:latin typeface="Montserrat"/>
                <a:ea typeface="Montserrat"/>
                <a:cs typeface="Montserrat"/>
                <a:sym typeface="Montserrat"/>
              </a:rPr>
              <a:t>(</a:t>
            </a:r>
            <a:r>
              <a:rPr lang="en" sz="1400" i="1">
                <a:latin typeface="Montserrat Black"/>
                <a:ea typeface="Montserrat Black"/>
                <a:cs typeface="Montserrat Black"/>
                <a:sym typeface="Montserrat Black"/>
              </a:rPr>
              <a:t>Note: </a:t>
            </a:r>
            <a:r>
              <a:rPr lang="en" sz="1400" i="1">
                <a:latin typeface="Montserrat"/>
                <a:ea typeface="Montserrat"/>
                <a:cs typeface="Montserrat"/>
                <a:sym typeface="Montserrat"/>
              </a:rPr>
              <a:t>Always close with a sincere thank you, your logo, name, and contact information. Make it easy as possible for investors to reach out asap! And with that, hopefully you have a better understanding of how to craft a compelling pitch deck! Extra credit if you can then decide which pieces to keep and which to remove to cut this down to only two minutes.)</a:t>
            </a:r>
            <a:endParaRPr sz="1400" i="1">
              <a:latin typeface="Montserrat"/>
              <a:ea typeface="Montserrat"/>
              <a:cs typeface="Montserrat"/>
              <a:sym typeface="Montserrat"/>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3f55554999a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3f55554999a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3f55554999a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3f55554999a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385084e9629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9" name="Google Shape;399;g385084e9629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385084e9629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385084e9629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385084e9629_0_1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1" name="Google Shape;461;g385084e9629_0_1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3f55554999a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6" name="Google Shape;516;g3f55554999a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g3f55554999a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1" name="Google Shape;521;g3f55554999a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g25203633b6c_0_4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5" name="Google Shape;545;g25203633b6c_0_4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a:extLst>
            <a:ext uri="{FF2B5EF4-FFF2-40B4-BE49-F238E27FC236}">
              <a16:creationId xmlns:a16="http://schemas.microsoft.com/office/drawing/2014/main" id="{1E5A0E29-8CA1-12A4-9DFF-3092C4B57E64}"/>
            </a:ext>
          </a:extLst>
        </p:cNvPr>
        <p:cNvGrpSpPr/>
        <p:nvPr/>
      </p:nvGrpSpPr>
      <p:grpSpPr>
        <a:xfrm>
          <a:off x="0" y="0"/>
          <a:ext cx="0" cy="0"/>
          <a:chOff x="0" y="0"/>
          <a:chExt cx="0" cy="0"/>
        </a:xfrm>
      </p:grpSpPr>
      <p:sp>
        <p:nvSpPr>
          <p:cNvPr id="544" name="Google Shape;544;g25203633b6c_0_447:notes">
            <a:extLst>
              <a:ext uri="{FF2B5EF4-FFF2-40B4-BE49-F238E27FC236}">
                <a16:creationId xmlns:a16="http://schemas.microsoft.com/office/drawing/2014/main" id="{A7F3E2CC-B211-F158-79C5-8CBC5540CA0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5" name="Google Shape;545;g25203633b6c_0_447:notes">
            <a:extLst>
              <a:ext uri="{FF2B5EF4-FFF2-40B4-BE49-F238E27FC236}">
                <a16:creationId xmlns:a16="http://schemas.microsoft.com/office/drawing/2014/main" id="{B0D13DBC-252A-3F53-B629-D21D80833D0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98523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pn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hyperlink" Target="http://www.ceemo.ai" TargetMode="Externa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3.png"/><Relationship Id="rId9" Type="http://schemas.openxmlformats.org/officeDocument/2006/relationships/image" Target="../media/image21.png"/></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5.png"/><Relationship Id="rId7"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3.png"/><Relationship Id="rId9"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49.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48.png"/><Relationship Id="rId5" Type="http://schemas.openxmlformats.org/officeDocument/2006/relationships/image" Target="../media/image34.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s>
</file>

<file path=ppt/slides/_rels/slide22.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8.png"/><Relationship Id="rId7" Type="http://schemas.openxmlformats.org/officeDocument/2006/relationships/image" Target="../media/image61.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1.png"/><Relationship Id="rId9" Type="http://schemas.openxmlformats.org/officeDocument/2006/relationships/image" Target="../media/image63.png"/></Relationships>
</file>

<file path=ppt/slides/_rels/slide23.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6.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image" Target="../media/image59.png"/><Relationship Id="rId4" Type="http://schemas.openxmlformats.org/officeDocument/2006/relationships/image" Target="../media/image51.png"/></Relationships>
</file>

<file path=ppt/slides/_rels/slide24.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7.jpg"/><Relationship Id="rId7" Type="http://schemas.openxmlformats.org/officeDocument/2006/relationships/image" Target="../media/image63.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68.png"/><Relationship Id="rId5" Type="http://schemas.openxmlformats.org/officeDocument/2006/relationships/image" Target="../media/image59.png"/><Relationship Id="rId4" Type="http://schemas.openxmlformats.org/officeDocument/2006/relationships/image" Target="../media/image51.png"/></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59.png"/></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70.png"/><Relationship Id="rId4" Type="http://schemas.openxmlformats.org/officeDocument/2006/relationships/image" Target="../media/image59.png"/></Relationships>
</file>

<file path=ppt/slides/_rels/slide27.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77.png"/><Relationship Id="rId3" Type="http://schemas.openxmlformats.org/officeDocument/2006/relationships/image" Target="../media/image51.png"/><Relationship Id="rId7" Type="http://schemas.openxmlformats.org/officeDocument/2006/relationships/image" Target="../media/image72.png"/><Relationship Id="rId12" Type="http://schemas.openxmlformats.org/officeDocument/2006/relationships/image" Target="../media/image76.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33.png"/><Relationship Id="rId11" Type="http://schemas.openxmlformats.org/officeDocument/2006/relationships/image" Target="../media/image75.png"/><Relationship Id="rId5" Type="http://schemas.openxmlformats.org/officeDocument/2006/relationships/image" Target="../media/image71.png"/><Relationship Id="rId15" Type="http://schemas.openxmlformats.org/officeDocument/2006/relationships/image" Target="../media/image79.png"/><Relationship Id="rId10" Type="http://schemas.openxmlformats.org/officeDocument/2006/relationships/image" Target="../media/image74.png"/><Relationship Id="rId4" Type="http://schemas.openxmlformats.org/officeDocument/2006/relationships/image" Target="../media/image59.png"/><Relationship Id="rId9" Type="http://schemas.openxmlformats.org/officeDocument/2006/relationships/image" Target="../media/image34.png"/><Relationship Id="rId14" Type="http://schemas.openxmlformats.org/officeDocument/2006/relationships/image" Target="../media/image78.png"/></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59.png"/></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80.png"/><Relationship Id="rId5" Type="http://schemas.openxmlformats.org/officeDocument/2006/relationships/image" Target="../media/image73.png"/><Relationship Id="rId4" Type="http://schemas.openxmlformats.org/officeDocument/2006/relationships/image" Target="../media/image59.png"/></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80.png"/><Relationship Id="rId5" Type="http://schemas.openxmlformats.org/officeDocument/2006/relationships/image" Target="../media/image73.png"/><Relationship Id="rId4" Type="http://schemas.openxmlformats.org/officeDocument/2006/relationships/image" Target="../media/image59.png"/></Relationships>
</file>

<file path=ppt/slides/_rels/slide31.xml.rels><?xml version="1.0" encoding="UTF-8" standalone="yes"?>
<Relationships xmlns="http://schemas.openxmlformats.org/package/2006/relationships"><Relationship Id="rId8" Type="http://schemas.openxmlformats.org/officeDocument/2006/relationships/image" Target="../media/image84.jpg"/><Relationship Id="rId13" Type="http://schemas.openxmlformats.org/officeDocument/2006/relationships/image" Target="../media/image88.png"/><Relationship Id="rId3" Type="http://schemas.openxmlformats.org/officeDocument/2006/relationships/image" Target="../media/image51.png"/><Relationship Id="rId7" Type="http://schemas.openxmlformats.org/officeDocument/2006/relationships/image" Target="../media/image83.jpg"/><Relationship Id="rId12" Type="http://schemas.openxmlformats.org/officeDocument/2006/relationships/image" Target="../media/image73.png"/><Relationship Id="rId17" Type="http://schemas.openxmlformats.org/officeDocument/2006/relationships/image" Target="../media/image80.png"/><Relationship Id="rId2" Type="http://schemas.openxmlformats.org/officeDocument/2006/relationships/notesSlide" Target="../notesSlides/notesSlide31.xml"/><Relationship Id="rId16" Type="http://schemas.openxmlformats.org/officeDocument/2006/relationships/image" Target="../media/image91.png"/><Relationship Id="rId1" Type="http://schemas.openxmlformats.org/officeDocument/2006/relationships/slideLayout" Target="../slideLayouts/slideLayout1.xml"/><Relationship Id="rId6" Type="http://schemas.openxmlformats.org/officeDocument/2006/relationships/image" Target="../media/image82.jpg"/><Relationship Id="rId11" Type="http://schemas.openxmlformats.org/officeDocument/2006/relationships/image" Target="../media/image87.png"/><Relationship Id="rId5" Type="http://schemas.openxmlformats.org/officeDocument/2006/relationships/image" Target="../media/image81.png"/><Relationship Id="rId15" Type="http://schemas.openxmlformats.org/officeDocument/2006/relationships/image" Target="../media/image90.png"/><Relationship Id="rId10" Type="http://schemas.openxmlformats.org/officeDocument/2006/relationships/image" Target="../media/image86.png"/><Relationship Id="rId4" Type="http://schemas.openxmlformats.org/officeDocument/2006/relationships/image" Target="../media/image59.png"/><Relationship Id="rId9" Type="http://schemas.openxmlformats.org/officeDocument/2006/relationships/image" Target="../media/image85.png"/><Relationship Id="rId14" Type="http://schemas.openxmlformats.org/officeDocument/2006/relationships/image" Target="../media/image89.png"/></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59.png"/></Relationships>
</file>

<file path=ppt/slides/_rels/slide33.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93.png"/></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94.png"/><Relationship Id="rId5" Type="http://schemas.openxmlformats.org/officeDocument/2006/relationships/image" Target="../media/image34.png"/><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97.png"/><Relationship Id="rId7" Type="http://schemas.openxmlformats.org/officeDocument/2006/relationships/image" Target="../media/image101.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100.png"/><Relationship Id="rId11" Type="http://schemas.openxmlformats.org/officeDocument/2006/relationships/image" Target="../media/image105.png"/><Relationship Id="rId5" Type="http://schemas.openxmlformats.org/officeDocument/2006/relationships/image" Target="../media/image99.png"/><Relationship Id="rId10" Type="http://schemas.openxmlformats.org/officeDocument/2006/relationships/image" Target="../media/image104.png"/><Relationship Id="rId4" Type="http://schemas.openxmlformats.org/officeDocument/2006/relationships/image" Target="../media/image98.png"/><Relationship Id="rId9" Type="http://schemas.openxmlformats.org/officeDocument/2006/relationships/image" Target="../media/image103.png"/></Relationships>
</file>

<file path=ppt/slides/_rels/slide39.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97.png"/><Relationship Id="rId7" Type="http://schemas.openxmlformats.org/officeDocument/2006/relationships/image" Target="../media/image101.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100.png"/><Relationship Id="rId11" Type="http://schemas.openxmlformats.org/officeDocument/2006/relationships/image" Target="../media/image105.png"/><Relationship Id="rId5" Type="http://schemas.openxmlformats.org/officeDocument/2006/relationships/image" Target="../media/image99.png"/><Relationship Id="rId10" Type="http://schemas.openxmlformats.org/officeDocument/2006/relationships/image" Target="../media/image104.png"/><Relationship Id="rId4" Type="http://schemas.openxmlformats.org/officeDocument/2006/relationships/image" Target="../media/image98.png"/><Relationship Id="rId9" Type="http://schemas.openxmlformats.org/officeDocument/2006/relationships/image" Target="../media/image103.png"/></Relationships>
</file>

<file path=ppt/slides/_rels/slide4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108.png"/><Relationship Id="rId5" Type="http://schemas.openxmlformats.org/officeDocument/2006/relationships/image" Target="../media/image1.png"/><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108.png"/><Relationship Id="rId5" Type="http://schemas.openxmlformats.org/officeDocument/2006/relationships/image" Target="../media/image1.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descr=" "/>
          <p:cNvSpPr txBox="1"/>
          <p:nvPr/>
        </p:nvSpPr>
        <p:spPr>
          <a:xfrm>
            <a:off x="206618" y="1885500"/>
            <a:ext cx="7798200" cy="44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a:solidFill>
                  <a:srgbClr val="003A8E"/>
                </a:solidFill>
                <a:latin typeface="Montserrat SemiBold"/>
                <a:ea typeface="Montserrat SemiBold"/>
                <a:cs typeface="Montserrat SemiBold"/>
                <a:sym typeface="Montserrat SemiBold"/>
              </a:rPr>
              <a:t>Your Guide to Crafting the Perfect Pitch</a:t>
            </a:r>
            <a:endParaRPr sz="2200">
              <a:solidFill>
                <a:srgbClr val="003A8E"/>
              </a:solidFill>
              <a:latin typeface="Montserrat SemiBold"/>
              <a:ea typeface="Montserrat SemiBold"/>
              <a:cs typeface="Montserrat SemiBold"/>
              <a:sym typeface="Montserrat SemiBold"/>
            </a:endParaRPr>
          </a:p>
        </p:txBody>
      </p:sp>
      <p:pic>
        <p:nvPicPr>
          <p:cNvPr id="55" name="Google Shape;55;p13"/>
          <p:cNvPicPr preferRelativeResize="0"/>
          <p:nvPr/>
        </p:nvPicPr>
        <p:blipFill>
          <a:blip r:embed="rId3">
            <a:alphaModFix/>
          </a:blip>
          <a:stretch>
            <a:fillRect/>
          </a:stretch>
        </p:blipFill>
        <p:spPr>
          <a:xfrm>
            <a:off x="270925" y="338975"/>
            <a:ext cx="5716425" cy="1480550"/>
          </a:xfrm>
          <a:prstGeom prst="rect">
            <a:avLst/>
          </a:prstGeom>
          <a:noFill/>
          <a:ln>
            <a:noFill/>
          </a:ln>
        </p:spPr>
      </p:pic>
      <p:pic>
        <p:nvPicPr>
          <p:cNvPr id="56" name="Google Shape;56;p13"/>
          <p:cNvPicPr preferRelativeResize="0"/>
          <p:nvPr/>
        </p:nvPicPr>
        <p:blipFill rotWithShape="1">
          <a:blip r:embed="rId4">
            <a:alphaModFix/>
          </a:blip>
          <a:srcRect l="249" r="249"/>
          <a:stretch/>
        </p:blipFill>
        <p:spPr>
          <a:xfrm>
            <a:off x="0" y="4634200"/>
            <a:ext cx="8839208" cy="509290"/>
          </a:xfrm>
          <a:prstGeom prst="rect">
            <a:avLst/>
          </a:prstGeom>
          <a:noFill/>
          <a:ln>
            <a:noFill/>
          </a:ln>
        </p:spPr>
      </p:pic>
      <p:pic>
        <p:nvPicPr>
          <p:cNvPr id="57" name="Google Shape;57;p13"/>
          <p:cNvPicPr preferRelativeResize="0"/>
          <p:nvPr/>
        </p:nvPicPr>
        <p:blipFill rotWithShape="1">
          <a:blip r:embed="rId5">
            <a:alphaModFix/>
          </a:blip>
          <a:srcRect l="120" r="120"/>
          <a:stretch/>
        </p:blipFill>
        <p:spPr>
          <a:xfrm>
            <a:off x="4497800" y="0"/>
            <a:ext cx="4645148" cy="641031"/>
          </a:xfrm>
          <a:prstGeom prst="rect">
            <a:avLst/>
          </a:prstGeom>
          <a:noFill/>
          <a:ln>
            <a:noFill/>
          </a:ln>
        </p:spPr>
      </p:pic>
      <p:grpSp>
        <p:nvGrpSpPr>
          <p:cNvPr id="58" name="Google Shape;58;p13"/>
          <p:cNvGrpSpPr/>
          <p:nvPr/>
        </p:nvGrpSpPr>
        <p:grpSpPr>
          <a:xfrm>
            <a:off x="150375" y="4629820"/>
            <a:ext cx="3274500" cy="534473"/>
            <a:chOff x="150375" y="4609022"/>
            <a:chExt cx="3274500" cy="534473"/>
          </a:xfrm>
        </p:grpSpPr>
        <p:sp>
          <p:nvSpPr>
            <p:cNvPr id="59" name="Google Shape;59;p13" descr=" "/>
            <p:cNvSpPr txBox="1"/>
            <p:nvPr/>
          </p:nvSpPr>
          <p:spPr>
            <a:xfrm>
              <a:off x="150375" y="4609022"/>
              <a:ext cx="3274500" cy="29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lt1"/>
                  </a:solidFill>
                  <a:latin typeface="Montserrat SemiBold"/>
                  <a:ea typeface="Montserrat SemiBold"/>
                  <a:cs typeface="Montserrat SemiBold"/>
                  <a:sym typeface="Montserrat SemiBold"/>
                </a:rPr>
                <a:t>Heather Lawver</a:t>
              </a:r>
              <a:endParaRPr sz="1200">
                <a:solidFill>
                  <a:schemeClr val="lt1"/>
                </a:solidFill>
                <a:latin typeface="Montserrat SemiBold"/>
                <a:ea typeface="Montserrat SemiBold"/>
                <a:cs typeface="Montserrat SemiBold"/>
                <a:sym typeface="Montserrat SemiBold"/>
              </a:endParaRPr>
            </a:p>
          </p:txBody>
        </p:sp>
        <p:sp>
          <p:nvSpPr>
            <p:cNvPr id="60" name="Google Shape;60;p13" descr=" "/>
            <p:cNvSpPr txBox="1"/>
            <p:nvPr/>
          </p:nvSpPr>
          <p:spPr>
            <a:xfrm>
              <a:off x="150375" y="4804795"/>
              <a:ext cx="3274500" cy="33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solidFill>
                    <a:schemeClr val="lt1"/>
                  </a:solidFill>
                  <a:latin typeface="Montserrat SemiBold"/>
                  <a:ea typeface="Montserrat SemiBold"/>
                  <a:cs typeface="Montserrat SemiBold"/>
                  <a:sym typeface="Montserrat SemiBold"/>
                </a:rPr>
                <a:t>FOUNDER &amp; CEO </a:t>
              </a:r>
              <a:r>
                <a:rPr lang="en" sz="800">
                  <a:solidFill>
                    <a:schemeClr val="lt1"/>
                  </a:solidFill>
                  <a:latin typeface="Montserrat Black"/>
                  <a:ea typeface="Montserrat Black"/>
                  <a:cs typeface="Montserrat Black"/>
                  <a:sym typeface="Montserrat Black"/>
                </a:rPr>
                <a:t>•</a:t>
              </a:r>
              <a:r>
                <a:rPr lang="en" sz="800">
                  <a:solidFill>
                    <a:schemeClr val="lt1"/>
                  </a:solidFill>
                  <a:latin typeface="Montserrat SemiBold"/>
                  <a:ea typeface="Montserrat SemiBold"/>
                  <a:cs typeface="Montserrat SemiBold"/>
                  <a:sym typeface="Montserrat SemiBold"/>
                </a:rPr>
                <a:t> HEATHER@CEEMO.AI</a:t>
              </a:r>
              <a:endParaRPr sz="800">
                <a:solidFill>
                  <a:schemeClr val="lt1"/>
                </a:solidFill>
                <a:latin typeface="Montserrat SemiBold"/>
                <a:ea typeface="Montserrat SemiBold"/>
                <a:cs typeface="Montserrat SemiBold"/>
                <a:sym typeface="Montserrat SemiBold"/>
              </a:endParaRPr>
            </a:p>
          </p:txBody>
        </p:sp>
      </p:grpSp>
      <p:pic>
        <p:nvPicPr>
          <p:cNvPr id="61" name="Google Shape;61;p13"/>
          <p:cNvPicPr preferRelativeResize="0"/>
          <p:nvPr/>
        </p:nvPicPr>
        <p:blipFill>
          <a:blip r:embed="rId6">
            <a:alphaModFix/>
          </a:blip>
          <a:stretch>
            <a:fillRect/>
          </a:stretch>
        </p:blipFill>
        <p:spPr>
          <a:xfrm flipH="1">
            <a:off x="5880623" y="1222600"/>
            <a:ext cx="3044202" cy="3236598"/>
          </a:xfrm>
          <a:prstGeom prst="rect">
            <a:avLst/>
          </a:prstGeom>
          <a:noFill/>
          <a:ln>
            <a:noFill/>
          </a:ln>
          <a:effectLst>
            <a:outerShdw blurRad="128588" dist="28575" dir="5400000" algn="bl" rotWithShape="0">
              <a:srgbClr val="000000">
                <a:alpha val="3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pic>
        <p:nvPicPr>
          <p:cNvPr id="66" name="Google Shape;66;p14"/>
          <p:cNvPicPr preferRelativeResize="0"/>
          <p:nvPr/>
        </p:nvPicPr>
        <p:blipFill>
          <a:blip r:embed="rId3">
            <a:alphaModFix/>
          </a:blip>
          <a:stretch>
            <a:fillRect/>
          </a:stretch>
        </p:blipFill>
        <p:spPr>
          <a:xfrm>
            <a:off x="0" y="0"/>
            <a:ext cx="9144003" cy="5143490"/>
          </a:xfrm>
          <a:prstGeom prst="rect">
            <a:avLst/>
          </a:prstGeom>
          <a:noFill/>
          <a:ln>
            <a:noFill/>
          </a:ln>
        </p:spPr>
      </p:pic>
      <p:pic>
        <p:nvPicPr>
          <p:cNvPr id="67" name="Google Shape;67;p14"/>
          <p:cNvPicPr preferRelativeResize="0"/>
          <p:nvPr/>
        </p:nvPicPr>
        <p:blipFill>
          <a:blip r:embed="rId4">
            <a:alphaModFix/>
          </a:blip>
          <a:stretch>
            <a:fillRect/>
          </a:stretch>
        </p:blipFill>
        <p:spPr>
          <a:xfrm>
            <a:off x="-317450" y="4086196"/>
            <a:ext cx="2020650" cy="1131575"/>
          </a:xfrm>
          <a:prstGeom prst="rect">
            <a:avLst/>
          </a:prstGeom>
          <a:noFill/>
          <a:ln>
            <a:noFill/>
          </a:ln>
        </p:spPr>
      </p:pic>
      <p:pic>
        <p:nvPicPr>
          <p:cNvPr id="68" name="Google Shape;68;p14" descr="An adorable illustration of an invitation popping out of a blue envelope, with Ceemo the robot appearing from behind it, waving happily at the viewer!"/>
          <p:cNvPicPr preferRelativeResize="0"/>
          <p:nvPr/>
        </p:nvPicPr>
        <p:blipFill>
          <a:blip r:embed="rId5">
            <a:alphaModFix/>
          </a:blip>
          <a:stretch>
            <a:fillRect/>
          </a:stretch>
        </p:blipFill>
        <p:spPr>
          <a:xfrm flipH="1">
            <a:off x="208101" y="209275"/>
            <a:ext cx="4769827" cy="4724950"/>
          </a:xfrm>
          <a:prstGeom prst="rect">
            <a:avLst/>
          </a:prstGeom>
          <a:noFill/>
          <a:ln>
            <a:noFill/>
          </a:ln>
        </p:spPr>
      </p:pic>
      <p:pic>
        <p:nvPicPr>
          <p:cNvPr id="69" name="Google Shape;69;p14"/>
          <p:cNvPicPr preferRelativeResize="0"/>
          <p:nvPr/>
        </p:nvPicPr>
        <p:blipFill>
          <a:blip r:embed="rId6">
            <a:alphaModFix/>
          </a:blip>
          <a:stretch>
            <a:fillRect/>
          </a:stretch>
        </p:blipFill>
        <p:spPr>
          <a:xfrm>
            <a:off x="3505725" y="123775"/>
            <a:ext cx="1171300" cy="535874"/>
          </a:xfrm>
          <a:prstGeom prst="rect">
            <a:avLst/>
          </a:prstGeom>
          <a:noFill/>
          <a:ln>
            <a:noFill/>
          </a:ln>
        </p:spPr>
      </p:pic>
      <p:sp>
        <p:nvSpPr>
          <p:cNvPr id="70" name="Google Shape;70;p14"/>
          <p:cNvSpPr txBox="1"/>
          <p:nvPr/>
        </p:nvSpPr>
        <p:spPr>
          <a:xfrm rot="-648026">
            <a:off x="489318" y="1563817"/>
            <a:ext cx="2639965" cy="1426566"/>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800">
                <a:solidFill>
                  <a:schemeClr val="dk2"/>
                </a:solidFill>
                <a:latin typeface="Montserrat Medium"/>
                <a:ea typeface="Montserrat Medium"/>
                <a:cs typeface="Montserrat Medium"/>
                <a:sym typeface="Montserrat Medium"/>
              </a:rPr>
              <a:t>to totally </a:t>
            </a:r>
            <a:r>
              <a:rPr lang="en" sz="1800" b="1" i="1">
                <a:solidFill>
                  <a:schemeClr val="dk2"/>
                </a:solidFill>
                <a:latin typeface="Montserrat"/>
                <a:ea typeface="Montserrat"/>
                <a:cs typeface="Montserrat"/>
                <a:sym typeface="Montserrat"/>
              </a:rPr>
              <a:t>free</a:t>
            </a:r>
            <a:r>
              <a:rPr lang="en" sz="1800">
                <a:solidFill>
                  <a:schemeClr val="dk2"/>
                </a:solidFill>
                <a:latin typeface="Montserrat Medium"/>
                <a:ea typeface="Montserrat Medium"/>
                <a:cs typeface="Montserrat Medium"/>
                <a:sym typeface="Montserrat Medium"/>
              </a:rPr>
              <a:t> pitch</a:t>
            </a:r>
            <a:endParaRPr sz="1800">
              <a:solidFill>
                <a:schemeClr val="dk2"/>
              </a:solidFill>
              <a:latin typeface="Montserrat Medium"/>
              <a:ea typeface="Montserrat Medium"/>
              <a:cs typeface="Montserrat Medium"/>
              <a:sym typeface="Montserrat Medium"/>
            </a:endParaRPr>
          </a:p>
          <a:p>
            <a:pPr marL="0" lvl="0" indent="0" algn="ctr" rtl="0">
              <a:lnSpc>
                <a:spcPct val="115000"/>
              </a:lnSpc>
              <a:spcBef>
                <a:spcPts val="0"/>
              </a:spcBef>
              <a:spcAft>
                <a:spcPts val="0"/>
              </a:spcAft>
              <a:buNone/>
            </a:pPr>
            <a:r>
              <a:rPr lang="en" sz="1800" b="1">
                <a:solidFill>
                  <a:schemeClr val="dk2"/>
                </a:solidFill>
                <a:latin typeface="Montserrat"/>
                <a:ea typeface="Montserrat"/>
                <a:cs typeface="Montserrat"/>
                <a:sym typeface="Montserrat"/>
              </a:rPr>
              <a:t>design, writing &amp; delivery resources</a:t>
            </a:r>
            <a:endParaRPr sz="1800" b="1">
              <a:solidFill>
                <a:schemeClr val="dk2"/>
              </a:solidFill>
              <a:latin typeface="Montserrat"/>
              <a:ea typeface="Montserrat"/>
              <a:cs typeface="Montserrat"/>
              <a:sym typeface="Montserrat"/>
            </a:endParaRPr>
          </a:p>
        </p:txBody>
      </p:sp>
      <p:pic>
        <p:nvPicPr>
          <p:cNvPr id="71" name="Google Shape;71;p14"/>
          <p:cNvPicPr preferRelativeResize="0"/>
          <p:nvPr/>
        </p:nvPicPr>
        <p:blipFill>
          <a:blip r:embed="rId7">
            <a:alphaModFix/>
          </a:blip>
          <a:stretch>
            <a:fillRect/>
          </a:stretch>
        </p:blipFill>
        <p:spPr>
          <a:xfrm rot="-647987">
            <a:off x="347647" y="710594"/>
            <a:ext cx="2500382" cy="803338"/>
          </a:xfrm>
          <a:prstGeom prst="rect">
            <a:avLst/>
          </a:prstGeom>
          <a:noFill/>
          <a:ln>
            <a:noFill/>
          </a:ln>
        </p:spPr>
      </p:pic>
      <p:pic>
        <p:nvPicPr>
          <p:cNvPr id="72" name="Google Shape;72;p14"/>
          <p:cNvPicPr preferRelativeResize="0"/>
          <p:nvPr/>
        </p:nvPicPr>
        <p:blipFill>
          <a:blip r:embed="rId8">
            <a:alphaModFix/>
          </a:blip>
          <a:stretch>
            <a:fillRect/>
          </a:stretch>
        </p:blipFill>
        <p:spPr>
          <a:xfrm>
            <a:off x="5197225" y="1255825"/>
            <a:ext cx="1893425" cy="1041376"/>
          </a:xfrm>
          <a:prstGeom prst="rect">
            <a:avLst/>
          </a:prstGeom>
          <a:noFill/>
          <a:ln>
            <a:noFill/>
          </a:ln>
        </p:spPr>
      </p:pic>
      <p:pic>
        <p:nvPicPr>
          <p:cNvPr id="73" name="Google Shape;73;p14" descr="An icon of a heart made from two hands clasped together in a handshake. "/>
          <p:cNvPicPr preferRelativeResize="0"/>
          <p:nvPr/>
        </p:nvPicPr>
        <p:blipFill>
          <a:blip r:embed="rId9">
            <a:alphaModFix/>
          </a:blip>
          <a:stretch>
            <a:fillRect/>
          </a:stretch>
        </p:blipFill>
        <p:spPr>
          <a:xfrm rot="-630028">
            <a:off x="1657848" y="2737787"/>
            <a:ext cx="560003" cy="523381"/>
          </a:xfrm>
          <a:prstGeom prst="rect">
            <a:avLst/>
          </a:prstGeom>
          <a:noFill/>
          <a:ln>
            <a:noFill/>
          </a:ln>
        </p:spPr>
      </p:pic>
      <p:pic>
        <p:nvPicPr>
          <p:cNvPr id="74" name="Google Shape;74;p14"/>
          <p:cNvPicPr preferRelativeResize="0"/>
          <p:nvPr/>
        </p:nvPicPr>
        <p:blipFill>
          <a:blip r:embed="rId4">
            <a:alphaModFix/>
          </a:blip>
          <a:stretch>
            <a:fillRect/>
          </a:stretch>
        </p:blipFill>
        <p:spPr>
          <a:xfrm>
            <a:off x="6844875" y="209271"/>
            <a:ext cx="2020650" cy="1131575"/>
          </a:xfrm>
          <a:prstGeom prst="rect">
            <a:avLst/>
          </a:prstGeom>
          <a:noFill/>
          <a:ln>
            <a:noFill/>
          </a:ln>
        </p:spPr>
      </p:pic>
      <p:grpSp>
        <p:nvGrpSpPr>
          <p:cNvPr id="75" name="Google Shape;75;p14"/>
          <p:cNvGrpSpPr/>
          <p:nvPr/>
        </p:nvGrpSpPr>
        <p:grpSpPr>
          <a:xfrm>
            <a:off x="4046263" y="2992950"/>
            <a:ext cx="4754878" cy="1847390"/>
            <a:chOff x="4114288" y="2981600"/>
            <a:chExt cx="4754878" cy="1847390"/>
          </a:xfrm>
        </p:grpSpPr>
        <p:pic>
          <p:nvPicPr>
            <p:cNvPr id="76" name="Google Shape;76;p14"/>
            <p:cNvPicPr preferRelativeResize="0"/>
            <p:nvPr/>
          </p:nvPicPr>
          <p:blipFill>
            <a:blip r:embed="rId10">
              <a:alphaModFix/>
            </a:blip>
            <a:stretch>
              <a:fillRect/>
            </a:stretch>
          </p:blipFill>
          <p:spPr>
            <a:xfrm>
              <a:off x="4677027" y="2981600"/>
              <a:ext cx="3629400" cy="940000"/>
            </a:xfrm>
            <a:prstGeom prst="rect">
              <a:avLst/>
            </a:prstGeom>
            <a:noFill/>
            <a:ln>
              <a:noFill/>
            </a:ln>
          </p:spPr>
        </p:pic>
        <p:sp>
          <p:nvSpPr>
            <p:cNvPr id="77" name="Google Shape;77;p14"/>
            <p:cNvSpPr txBox="1"/>
            <p:nvPr/>
          </p:nvSpPr>
          <p:spPr>
            <a:xfrm>
              <a:off x="4158027" y="4367290"/>
              <a:ext cx="4667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solidFill>
                    <a:srgbClr val="003A8E"/>
                  </a:solidFill>
                  <a:latin typeface="Montserrat ExtraBold"/>
                  <a:ea typeface="Montserrat ExtraBold"/>
                  <a:cs typeface="Montserrat ExtraBold"/>
                  <a:sym typeface="Montserrat ExtraBold"/>
                </a:rPr>
                <a:t>WWW.CEEMO.AI/RESOURCES</a:t>
              </a:r>
              <a:endParaRPr sz="1800">
                <a:solidFill>
                  <a:srgbClr val="003A8E"/>
                </a:solidFill>
                <a:latin typeface="Montserrat ExtraBold"/>
                <a:ea typeface="Montserrat ExtraBold"/>
                <a:cs typeface="Montserrat ExtraBold"/>
                <a:sym typeface="Montserrat ExtraBold"/>
              </a:endParaRPr>
            </a:p>
          </p:txBody>
        </p:sp>
        <p:sp>
          <p:nvSpPr>
            <p:cNvPr id="78" name="Google Shape;78;p14"/>
            <p:cNvSpPr/>
            <p:nvPr/>
          </p:nvSpPr>
          <p:spPr>
            <a:xfrm>
              <a:off x="4114288" y="4001800"/>
              <a:ext cx="4754878" cy="285294"/>
            </a:xfrm>
            <a:prstGeom prst="rect">
              <a:avLst/>
            </a:prstGeom>
          </p:spPr>
          <p:txBody>
            <a:bodyPr>
              <a:prstTxWarp prst="textPlain">
                <a:avLst/>
              </a:prstTxWarp>
            </a:bodyPr>
            <a:lstStyle/>
            <a:p>
              <a:pPr lvl="0" algn="ctr"/>
              <a:r>
                <a:rPr b="0" i="0" dirty="0">
                  <a:ln>
                    <a:noFill/>
                  </a:ln>
                  <a:gradFill>
                    <a:gsLst>
                      <a:gs pos="0">
                        <a:srgbClr val="0056C3"/>
                      </a:gs>
                      <a:gs pos="100000">
                        <a:srgbClr val="003A8E"/>
                      </a:gs>
                    </a:gsLst>
                    <a:lin ang="5400012" scaled="0"/>
                  </a:gradFill>
                  <a:latin typeface="Montserrat Black" pitchFamily="2" charset="0"/>
                </a:rPr>
                <a:t>Free Pitch Resource Guide</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pic>
        <p:nvPicPr>
          <p:cNvPr id="83" name="Google Shape;83;p15" title="PitchingStage-CeemoPresents.png"/>
          <p:cNvPicPr preferRelativeResize="0"/>
          <p:nvPr/>
        </p:nvPicPr>
        <p:blipFill rotWithShape="1">
          <a:blip r:embed="rId3">
            <a:alphaModFix/>
          </a:blip>
          <a:srcRect/>
          <a:stretch/>
        </p:blipFill>
        <p:spPr>
          <a:xfrm>
            <a:off x="0" y="0"/>
            <a:ext cx="9143995" cy="5143494"/>
          </a:xfrm>
          <a:prstGeom prst="rect">
            <a:avLst/>
          </a:prstGeom>
          <a:noFill/>
          <a:ln>
            <a:noFill/>
          </a:ln>
        </p:spPr>
      </p:pic>
      <p:pic>
        <p:nvPicPr>
          <p:cNvPr id="84" name="Google Shape;84;p15" title="headline-letscreate.png"/>
          <p:cNvPicPr preferRelativeResize="0"/>
          <p:nvPr/>
        </p:nvPicPr>
        <p:blipFill>
          <a:blip r:embed="rId4">
            <a:alphaModFix/>
          </a:blip>
          <a:stretch>
            <a:fillRect/>
          </a:stretch>
        </p:blipFill>
        <p:spPr>
          <a:xfrm>
            <a:off x="1240088" y="187000"/>
            <a:ext cx="3801425" cy="992175"/>
          </a:xfrm>
          <a:prstGeom prst="rect">
            <a:avLst/>
          </a:prstGeom>
          <a:noFill/>
          <a:ln>
            <a:noFill/>
          </a:ln>
        </p:spPr>
      </p:pic>
      <p:sp>
        <p:nvSpPr>
          <p:cNvPr id="85" name="Google Shape;85;p15"/>
          <p:cNvSpPr txBox="1"/>
          <p:nvPr/>
        </p:nvSpPr>
        <p:spPr>
          <a:xfrm>
            <a:off x="227650" y="1230746"/>
            <a:ext cx="6001800" cy="2544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Believe me, I </a:t>
            </a:r>
            <a:r>
              <a:rPr lang="en" sz="1100" b="1" i="1">
                <a:solidFill>
                  <a:schemeClr val="dk1"/>
                </a:solidFill>
                <a:latin typeface="Montserrat"/>
                <a:ea typeface="Montserrat"/>
                <a:cs typeface="Montserrat"/>
                <a:sym typeface="Montserrat"/>
              </a:rPr>
              <a:t>know</a:t>
            </a:r>
            <a:r>
              <a:rPr lang="en" sz="1100" b="1">
                <a:solidFill>
                  <a:schemeClr val="dk1"/>
                </a:solidFill>
                <a:latin typeface="Montserrat"/>
                <a:ea typeface="Montserrat"/>
                <a:cs typeface="Montserrat"/>
                <a:sym typeface="Montserrat"/>
              </a:rPr>
              <a:t> pitching can feel like an </a:t>
            </a:r>
            <a:r>
              <a:rPr lang="en" sz="1100">
                <a:solidFill>
                  <a:schemeClr val="dk1"/>
                </a:solidFill>
                <a:latin typeface="Montserrat ExtraBold"/>
                <a:ea typeface="Montserrat ExtraBold"/>
                <a:cs typeface="Montserrat ExtraBold"/>
                <a:sym typeface="Montserrat ExtraBold"/>
              </a:rPr>
              <a:t>overwhelming juggling act</a:t>
            </a:r>
            <a:r>
              <a:rPr lang="en" sz="1100" b="1">
                <a:solidFill>
                  <a:schemeClr val="dk1"/>
                </a:solidFill>
                <a:latin typeface="Montserrat"/>
                <a:ea typeface="Montserrat"/>
                <a:cs typeface="Montserrat"/>
                <a:sym typeface="Montserrat"/>
              </a:rPr>
              <a:t>!</a:t>
            </a:r>
            <a:endParaRPr sz="11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000">
                <a:solidFill>
                  <a:schemeClr val="dk1"/>
                </a:solidFill>
                <a:latin typeface="Montserrat Medium"/>
                <a:ea typeface="Montserrat Medium"/>
                <a:cs typeface="Montserrat Medium"/>
                <a:sym typeface="Montserrat Medium"/>
              </a:rPr>
              <a:t>You're not </a:t>
            </a:r>
            <a:r>
              <a:rPr lang="en" sz="1000" i="1">
                <a:solidFill>
                  <a:schemeClr val="dk1"/>
                </a:solidFill>
                <a:latin typeface="Montserrat Medium"/>
                <a:ea typeface="Montserrat Medium"/>
                <a:cs typeface="Montserrat Medium"/>
                <a:sym typeface="Montserrat Medium"/>
              </a:rPr>
              <a:t>just</a:t>
            </a:r>
            <a:r>
              <a:rPr lang="en" sz="1000">
                <a:solidFill>
                  <a:schemeClr val="dk1"/>
                </a:solidFill>
                <a:latin typeface="Montserrat Medium"/>
                <a:ea typeface="Montserrat Medium"/>
                <a:cs typeface="Montserrat Medium"/>
                <a:sym typeface="Montserrat Medium"/>
              </a:rPr>
              <a:t> creating slides; you're simultaneously wrangling </a:t>
            </a:r>
            <a:r>
              <a:rPr lang="en" sz="1000">
                <a:solidFill>
                  <a:schemeClr val="dk1"/>
                </a:solidFill>
                <a:latin typeface="Montserrat SemiBold"/>
                <a:ea typeface="Montserrat SemiBold"/>
                <a:cs typeface="Montserrat SemiBold"/>
                <a:sym typeface="Montserrat SemiBold"/>
              </a:rPr>
              <a:t>design, branding, writing, strategy, financials, </a:t>
            </a:r>
            <a:r>
              <a:rPr lang="en" sz="1000" i="1">
                <a:solidFill>
                  <a:schemeClr val="dk1"/>
                </a:solidFill>
                <a:latin typeface="Montserrat ExtraBold"/>
                <a:ea typeface="Montserrat ExtraBold"/>
                <a:cs typeface="Montserrat ExtraBold"/>
                <a:sym typeface="Montserrat ExtraBold"/>
              </a:rPr>
              <a:t>and</a:t>
            </a:r>
            <a:r>
              <a:rPr lang="en" sz="1000">
                <a:solidFill>
                  <a:schemeClr val="dk1"/>
                </a:solidFill>
                <a:latin typeface="Montserrat SemiBold"/>
                <a:ea typeface="Montserrat SemiBold"/>
                <a:cs typeface="Montserrat SemiBold"/>
                <a:sym typeface="Montserrat SemiBold"/>
              </a:rPr>
              <a:t> public speaking</a:t>
            </a:r>
            <a:r>
              <a:rPr lang="en" sz="1000">
                <a:solidFill>
                  <a:schemeClr val="dk1"/>
                </a:solidFill>
                <a:latin typeface="Montserrat Medium"/>
                <a:ea typeface="Montserrat Medium"/>
                <a:cs typeface="Montserrat Medium"/>
                <a:sym typeface="Montserrat Medium"/>
              </a:rPr>
              <a:t>. All in a captivating story told in </a:t>
            </a:r>
            <a:r>
              <a:rPr lang="en" sz="1000" i="1">
                <a:solidFill>
                  <a:schemeClr val="dk1"/>
                </a:solidFill>
                <a:latin typeface="Montserrat Medium"/>
                <a:ea typeface="Montserrat Medium"/>
                <a:cs typeface="Montserrat Medium"/>
                <a:sym typeface="Montserrat Medium"/>
              </a:rPr>
              <a:t>mere</a:t>
            </a:r>
            <a:r>
              <a:rPr lang="en" sz="1000">
                <a:solidFill>
                  <a:schemeClr val="dk1"/>
                </a:solidFill>
                <a:latin typeface="Montserrat Medium"/>
                <a:ea typeface="Montserrat Medium"/>
                <a:cs typeface="Montserrat Medium"/>
                <a:sym typeface="Montserrat Medium"/>
              </a:rPr>
              <a:t> </a:t>
            </a:r>
            <a:r>
              <a:rPr lang="en" sz="1000" i="1">
                <a:solidFill>
                  <a:schemeClr val="dk1"/>
                </a:solidFill>
                <a:latin typeface="Montserrat Medium"/>
                <a:ea typeface="Montserrat Medium"/>
                <a:cs typeface="Montserrat Medium"/>
                <a:sym typeface="Montserrat Medium"/>
              </a:rPr>
              <a:t>minutes! </a:t>
            </a:r>
            <a:endParaRPr sz="1000" i="1">
              <a:solidFill>
                <a:schemeClr val="dk1"/>
              </a:solidFill>
              <a:latin typeface="Montserrat Medium"/>
              <a:ea typeface="Montserrat Medium"/>
              <a:cs typeface="Montserrat Medium"/>
              <a:sym typeface="Montserrat Medium"/>
            </a:endParaRPr>
          </a:p>
          <a:p>
            <a:pPr marL="0" lvl="0" indent="0" algn="l" rtl="0">
              <a:lnSpc>
                <a:spcPct val="115000"/>
              </a:lnSpc>
              <a:spcBef>
                <a:spcPts val="0"/>
              </a:spcBef>
              <a:spcAft>
                <a:spcPts val="0"/>
              </a:spcAft>
              <a:buNone/>
            </a:pPr>
            <a:endParaRPr sz="1000" i="1">
              <a:solidFill>
                <a:schemeClr val="dk1"/>
              </a:solidFill>
              <a:latin typeface="Montserrat Medium"/>
              <a:ea typeface="Montserrat Medium"/>
              <a:cs typeface="Montserrat Medium"/>
              <a:sym typeface="Montserrat Medium"/>
            </a:endParaRPr>
          </a:p>
          <a:p>
            <a:pPr marL="0" lvl="0" indent="0" algn="l" rtl="0">
              <a:lnSpc>
                <a:spcPct val="115000"/>
              </a:lnSpc>
              <a:spcBef>
                <a:spcPts val="0"/>
              </a:spcBef>
              <a:spcAft>
                <a:spcPts val="0"/>
              </a:spcAft>
              <a:buNone/>
            </a:pPr>
            <a:r>
              <a:rPr lang="en" sz="1000" b="1">
                <a:solidFill>
                  <a:schemeClr val="dk1"/>
                </a:solidFill>
                <a:latin typeface="Montserrat"/>
                <a:ea typeface="Montserrat"/>
                <a:cs typeface="Montserrat"/>
                <a:sym typeface="Montserrat"/>
              </a:rPr>
              <a:t>I'm Ceemo &amp; my mission is to lighten that load, so you can focus on</a:t>
            </a:r>
            <a:r>
              <a:rPr lang="en" sz="1000">
                <a:solidFill>
                  <a:schemeClr val="dk1"/>
                </a:solidFill>
                <a:latin typeface="Montserrat Medium"/>
                <a:ea typeface="Montserrat Medium"/>
                <a:cs typeface="Montserrat Medium"/>
                <a:sym typeface="Montserrat Medium"/>
              </a:rPr>
              <a:t> </a:t>
            </a:r>
            <a:r>
              <a:rPr lang="en" sz="1000" b="1">
                <a:solidFill>
                  <a:schemeClr val="dk1"/>
                </a:solidFill>
                <a:latin typeface="Montserrat"/>
                <a:ea typeface="Montserrat"/>
                <a:cs typeface="Montserrat"/>
                <a:sym typeface="Montserrat"/>
              </a:rPr>
              <a:t>what </a:t>
            </a:r>
            <a:r>
              <a:rPr lang="en" sz="1000" i="1">
                <a:solidFill>
                  <a:schemeClr val="dk1"/>
                </a:solidFill>
                <a:latin typeface="Montserrat Black"/>
                <a:ea typeface="Montserrat Black"/>
                <a:cs typeface="Montserrat Black"/>
                <a:sym typeface="Montserrat Black"/>
              </a:rPr>
              <a:t>you</a:t>
            </a:r>
            <a:r>
              <a:rPr lang="en" sz="1000" b="1">
                <a:solidFill>
                  <a:schemeClr val="dk1"/>
                </a:solidFill>
                <a:latin typeface="Montserrat"/>
                <a:ea typeface="Montserrat"/>
                <a:cs typeface="Montserrat"/>
                <a:sym typeface="Montserrat"/>
              </a:rPr>
              <a:t> do best</a:t>
            </a:r>
            <a:r>
              <a:rPr lang="en" sz="1000">
                <a:solidFill>
                  <a:schemeClr val="dk1"/>
                </a:solidFill>
                <a:latin typeface="Montserrat Medium"/>
                <a:ea typeface="Montserrat Medium"/>
                <a:cs typeface="Montserrat Medium"/>
                <a:sym typeface="Montserrat Medium"/>
              </a:rPr>
              <a:t>.</a:t>
            </a:r>
            <a:endParaRPr sz="1000">
              <a:solidFill>
                <a:schemeClr val="dk1"/>
              </a:solidFill>
              <a:latin typeface="Montserrat Medium"/>
              <a:ea typeface="Montserrat Medium"/>
              <a:cs typeface="Montserrat Medium"/>
              <a:sym typeface="Montserrat Medium"/>
            </a:endParaRPr>
          </a:p>
          <a:p>
            <a:pPr marL="0" lvl="0" indent="0" algn="l" rtl="0">
              <a:lnSpc>
                <a:spcPct val="115000"/>
              </a:lnSpc>
              <a:spcBef>
                <a:spcPts val="0"/>
              </a:spcBef>
              <a:spcAft>
                <a:spcPts val="0"/>
              </a:spcAft>
              <a:buNone/>
            </a:pPr>
            <a:r>
              <a:rPr lang="en" sz="1000">
                <a:solidFill>
                  <a:schemeClr val="dk1"/>
                </a:solidFill>
                <a:latin typeface="Montserrat Medium"/>
                <a:ea typeface="Montserrat Medium"/>
                <a:cs typeface="Montserrat Medium"/>
                <a:sym typeface="Montserrat Medium"/>
              </a:rPr>
              <a:t>I'll share three </a:t>
            </a:r>
            <a:r>
              <a:rPr lang="en" sz="1000" b="1">
                <a:solidFill>
                  <a:schemeClr val="dk1"/>
                </a:solidFill>
                <a:latin typeface="Montserrat"/>
                <a:ea typeface="Montserrat"/>
                <a:cs typeface="Montserrat"/>
                <a:sym typeface="Montserrat"/>
              </a:rPr>
              <a:t>Perfect Pitch Frameworks</a:t>
            </a:r>
            <a:r>
              <a:rPr lang="en" sz="1000">
                <a:solidFill>
                  <a:schemeClr val="dk1"/>
                </a:solidFill>
                <a:latin typeface="Montserrat Medium"/>
                <a:ea typeface="Montserrat Medium"/>
                <a:cs typeface="Montserrat Medium"/>
                <a:sym typeface="Montserrat Medium"/>
              </a:rPr>
              <a:t> to help you organize your thoughts &amp; streamline your storytelling into an investor-ready pitch.</a:t>
            </a:r>
            <a:endParaRPr sz="1000">
              <a:solidFill>
                <a:schemeClr val="dk1"/>
              </a:solidFill>
              <a:latin typeface="Montserrat Medium"/>
              <a:ea typeface="Montserrat Medium"/>
              <a:cs typeface="Montserrat Medium"/>
              <a:sym typeface="Montserrat Medium"/>
            </a:endParaRPr>
          </a:p>
          <a:p>
            <a:pPr marL="0" lvl="0" indent="0" algn="l" rtl="0">
              <a:lnSpc>
                <a:spcPct val="115000"/>
              </a:lnSpc>
              <a:spcBef>
                <a:spcPts val="0"/>
              </a:spcBef>
              <a:spcAft>
                <a:spcPts val="0"/>
              </a:spcAft>
              <a:buClr>
                <a:schemeClr val="dk1"/>
              </a:buClr>
              <a:buSzPts val="1100"/>
              <a:buFont typeface="Arial"/>
              <a:buNone/>
            </a:pPr>
            <a:endParaRPr sz="1000">
              <a:solidFill>
                <a:schemeClr val="dk1"/>
              </a:solidFill>
              <a:latin typeface="Montserrat Medium"/>
              <a:ea typeface="Montserrat Medium"/>
              <a:cs typeface="Montserrat Medium"/>
              <a:sym typeface="Montserrat Medium"/>
            </a:endParaRPr>
          </a:p>
          <a:p>
            <a:pPr marL="0" lvl="0" indent="0" algn="l" rtl="0">
              <a:lnSpc>
                <a:spcPct val="115000"/>
              </a:lnSpc>
              <a:spcBef>
                <a:spcPts val="0"/>
              </a:spcBef>
              <a:spcAft>
                <a:spcPts val="0"/>
              </a:spcAft>
              <a:buNone/>
            </a:pPr>
            <a:r>
              <a:rPr lang="en" sz="1000" b="1">
                <a:solidFill>
                  <a:schemeClr val="dk1"/>
                </a:solidFill>
                <a:latin typeface="Montserrat"/>
                <a:ea typeface="Montserrat"/>
                <a:cs typeface="Montserrat"/>
                <a:sym typeface="Montserrat"/>
              </a:rPr>
              <a:t>Want a little extra help?</a:t>
            </a:r>
            <a:r>
              <a:rPr lang="en" sz="1000">
                <a:solidFill>
                  <a:schemeClr val="dk1"/>
                </a:solidFill>
                <a:latin typeface="Montserrat Medium"/>
                <a:ea typeface="Montserrat Medium"/>
                <a:cs typeface="Montserrat Medium"/>
                <a:sym typeface="Montserrat Medium"/>
              </a:rPr>
              <a:t> Check out our software at </a:t>
            </a:r>
            <a:r>
              <a:rPr lang="en" sz="1000" b="1" u="sng">
                <a:solidFill>
                  <a:srgbClr val="003A8E"/>
                </a:solidFill>
                <a:latin typeface="Montserrat"/>
                <a:ea typeface="Montserrat"/>
                <a:cs typeface="Montserrat"/>
                <a:sym typeface="Montserrat"/>
                <a:hlinkClick r:id="rId5">
                  <a:extLst>
                    <a:ext uri="{A12FA001-AC4F-418D-AE19-62706E023703}">
                      <ahyp:hlinkClr xmlns:ahyp="http://schemas.microsoft.com/office/drawing/2018/hyperlinkcolor" val="tx"/>
                    </a:ext>
                  </a:extLst>
                </a:hlinkClick>
              </a:rPr>
              <a:t>www.ceemo.ai</a:t>
            </a:r>
            <a:r>
              <a:rPr lang="en" sz="1000">
                <a:solidFill>
                  <a:schemeClr val="dk1"/>
                </a:solidFill>
                <a:latin typeface="Montserrat Medium"/>
                <a:ea typeface="Montserrat Medium"/>
                <a:cs typeface="Montserrat Medium"/>
                <a:sym typeface="Montserrat Medium"/>
              </a:rPr>
              <a:t>, which can further lighten your load across strategy, storytelling &amp; beautiful design.</a:t>
            </a:r>
            <a:endParaRPr sz="1000">
              <a:solidFill>
                <a:schemeClr val="dk1"/>
              </a:solidFill>
              <a:latin typeface="Montserrat Medium"/>
              <a:ea typeface="Montserrat Medium"/>
              <a:cs typeface="Montserrat Medium"/>
              <a:sym typeface="Montserrat Medium"/>
            </a:endParaRPr>
          </a:p>
          <a:p>
            <a:pPr marL="0" lvl="0" indent="0" algn="l" rtl="0">
              <a:lnSpc>
                <a:spcPct val="115000"/>
              </a:lnSpc>
              <a:spcBef>
                <a:spcPts val="0"/>
              </a:spcBef>
              <a:spcAft>
                <a:spcPts val="0"/>
              </a:spcAft>
              <a:buClr>
                <a:schemeClr val="dk1"/>
              </a:buClr>
              <a:buSzPts val="1100"/>
              <a:buFont typeface="Arial"/>
              <a:buNone/>
            </a:pPr>
            <a:endParaRPr sz="1000">
              <a:solidFill>
                <a:schemeClr val="dk1"/>
              </a:solidFill>
              <a:latin typeface="Montserrat Medium"/>
              <a:ea typeface="Montserrat Medium"/>
              <a:cs typeface="Montserrat Medium"/>
              <a:sym typeface="Montserrat Medium"/>
            </a:endParaRPr>
          </a:p>
          <a:p>
            <a:pPr marL="0" lvl="0" indent="0" algn="l" rtl="0">
              <a:lnSpc>
                <a:spcPct val="115000"/>
              </a:lnSpc>
              <a:spcBef>
                <a:spcPts val="0"/>
              </a:spcBef>
              <a:spcAft>
                <a:spcPts val="0"/>
              </a:spcAft>
              <a:buClr>
                <a:schemeClr val="dk1"/>
              </a:buClr>
              <a:buSzPts val="1100"/>
              <a:buFont typeface="Arial"/>
              <a:buNone/>
            </a:pPr>
            <a:r>
              <a:rPr lang="en" sz="1100" b="1">
                <a:solidFill>
                  <a:schemeClr val="dk1"/>
                </a:solidFill>
                <a:latin typeface="Montserrat"/>
                <a:ea typeface="Montserrat"/>
                <a:cs typeface="Montserrat"/>
                <a:sym typeface="Montserrat"/>
              </a:rPr>
              <a:t>Let's dive in, because I know </a:t>
            </a:r>
            <a:r>
              <a:rPr lang="en" sz="1100" i="1">
                <a:solidFill>
                  <a:schemeClr val="dk1"/>
                </a:solidFill>
                <a:latin typeface="Montserrat Black"/>
                <a:ea typeface="Montserrat Black"/>
                <a:cs typeface="Montserrat Black"/>
                <a:sym typeface="Montserrat Black"/>
              </a:rPr>
              <a:t>you</a:t>
            </a:r>
            <a:r>
              <a:rPr lang="en" sz="1100" b="1">
                <a:solidFill>
                  <a:schemeClr val="dk1"/>
                </a:solidFill>
                <a:latin typeface="Montserrat"/>
                <a:ea typeface="Montserrat"/>
                <a:cs typeface="Montserrat"/>
                <a:sym typeface="Montserrat"/>
              </a:rPr>
              <a:t> can pitch like a pro!</a:t>
            </a:r>
            <a:endParaRPr sz="1100" b="1">
              <a:solidFill>
                <a:schemeClr val="dk1"/>
              </a:solidFill>
              <a:latin typeface="Montserrat"/>
              <a:ea typeface="Montserrat"/>
              <a:cs typeface="Montserrat"/>
              <a:sym typeface="Montserrat"/>
            </a:endParaRPr>
          </a:p>
          <a:p>
            <a:pPr marL="0" lvl="0" indent="0" algn="l" rtl="0">
              <a:spcBef>
                <a:spcPts val="0"/>
              </a:spcBef>
              <a:spcAft>
                <a:spcPts val="0"/>
              </a:spcAft>
              <a:buNone/>
            </a:pPr>
            <a:endParaRPr sz="1300">
              <a:solidFill>
                <a:schemeClr val="dk2"/>
              </a:solidFill>
              <a:latin typeface="Montserrat Medium"/>
              <a:ea typeface="Montserrat Medium"/>
              <a:cs typeface="Montserrat Medium"/>
              <a:sym typeface="Montserrat Medium"/>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90" name="Google Shape;90;p16" title="PitchingStage-Lady.png"/>
          <p:cNvPicPr preferRelativeResize="0"/>
          <p:nvPr/>
        </p:nvPicPr>
        <p:blipFill rotWithShape="1">
          <a:blip r:embed="rId3">
            <a:alphaModFix/>
          </a:blip>
          <a:srcRect/>
          <a:stretch/>
        </p:blipFill>
        <p:spPr>
          <a:xfrm>
            <a:off x="0" y="0"/>
            <a:ext cx="9143995" cy="5143494"/>
          </a:xfrm>
          <a:prstGeom prst="rect">
            <a:avLst/>
          </a:prstGeom>
          <a:noFill/>
          <a:ln>
            <a:noFill/>
          </a:ln>
        </p:spPr>
      </p:pic>
      <p:grpSp>
        <p:nvGrpSpPr>
          <p:cNvPr id="91" name="Google Shape;91;p16"/>
          <p:cNvGrpSpPr/>
          <p:nvPr/>
        </p:nvGrpSpPr>
        <p:grpSpPr>
          <a:xfrm>
            <a:off x="0" y="349264"/>
            <a:ext cx="6667800" cy="420050"/>
            <a:chOff x="0" y="86575"/>
            <a:chExt cx="6667800" cy="420050"/>
          </a:xfrm>
        </p:grpSpPr>
        <p:sp>
          <p:nvSpPr>
            <p:cNvPr id="92" name="Google Shape;92;p16"/>
            <p:cNvSpPr txBox="1"/>
            <p:nvPr/>
          </p:nvSpPr>
          <p:spPr>
            <a:xfrm>
              <a:off x="0" y="86575"/>
              <a:ext cx="66678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100" b="1">
                  <a:solidFill>
                    <a:schemeClr val="dk1"/>
                  </a:solidFill>
                  <a:latin typeface="Montserrat"/>
                  <a:ea typeface="Montserrat"/>
                  <a:cs typeface="Montserrat"/>
                  <a:sym typeface="Montserrat"/>
                </a:rPr>
                <a:t>HOW TO MASTER CEEMO’S</a:t>
              </a:r>
              <a:endParaRPr sz="1100" b="1">
                <a:solidFill>
                  <a:schemeClr val="dk1"/>
                </a:solidFill>
                <a:latin typeface="Montserrat"/>
                <a:ea typeface="Montserrat"/>
                <a:cs typeface="Montserrat"/>
                <a:sym typeface="Montserrat"/>
              </a:endParaRPr>
            </a:p>
          </p:txBody>
        </p:sp>
        <p:sp>
          <p:nvSpPr>
            <p:cNvPr id="93" name="Google Shape;93;p16"/>
            <p:cNvSpPr txBox="1"/>
            <p:nvPr/>
          </p:nvSpPr>
          <p:spPr>
            <a:xfrm>
              <a:off x="0" y="246825"/>
              <a:ext cx="66678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solidFill>
                    <a:srgbClr val="003A8E"/>
                  </a:solidFill>
                  <a:latin typeface="Montserrat Black"/>
                  <a:ea typeface="Montserrat Black"/>
                  <a:cs typeface="Montserrat Black"/>
                  <a:sym typeface="Montserrat Black"/>
                </a:rPr>
                <a:t>Perfect 2 Minute Pitch</a:t>
              </a:r>
              <a:endParaRPr sz="2000">
                <a:solidFill>
                  <a:srgbClr val="003A8E"/>
                </a:solidFill>
                <a:latin typeface="Montserrat Black"/>
                <a:ea typeface="Montserrat Black"/>
                <a:cs typeface="Montserrat Black"/>
                <a:sym typeface="Montserrat Black"/>
              </a:endParaRPr>
            </a:p>
          </p:txBody>
        </p:sp>
      </p:grpSp>
      <p:grpSp>
        <p:nvGrpSpPr>
          <p:cNvPr id="94" name="Google Shape;94;p16"/>
          <p:cNvGrpSpPr/>
          <p:nvPr/>
        </p:nvGrpSpPr>
        <p:grpSpPr>
          <a:xfrm>
            <a:off x="0" y="990389"/>
            <a:ext cx="6667800" cy="452100"/>
            <a:chOff x="0" y="658700"/>
            <a:chExt cx="6667800" cy="452100"/>
          </a:xfrm>
        </p:grpSpPr>
        <p:sp>
          <p:nvSpPr>
            <p:cNvPr id="95" name="Google Shape;95;p16"/>
            <p:cNvSpPr txBox="1"/>
            <p:nvPr/>
          </p:nvSpPr>
          <p:spPr>
            <a:xfrm>
              <a:off x="0" y="658700"/>
              <a:ext cx="66678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solidFill>
                    <a:srgbClr val="003A8E"/>
                  </a:solidFill>
                  <a:latin typeface="Montserrat Black"/>
                  <a:ea typeface="Montserrat Black"/>
                  <a:cs typeface="Montserrat Black"/>
                  <a:sym typeface="Montserrat Black"/>
                </a:rPr>
                <a:t>INTRO • 20 SECONDS</a:t>
              </a:r>
              <a:endParaRPr sz="900">
                <a:solidFill>
                  <a:srgbClr val="003A8E"/>
                </a:solidFill>
                <a:latin typeface="Montserrat Black"/>
                <a:ea typeface="Montserrat Black"/>
                <a:cs typeface="Montserrat Black"/>
                <a:sym typeface="Montserrat Black"/>
              </a:endParaRPr>
            </a:p>
          </p:txBody>
        </p:sp>
        <p:sp>
          <p:nvSpPr>
            <p:cNvPr id="96" name="Google Shape;96;p16"/>
            <p:cNvSpPr txBox="1"/>
            <p:nvPr/>
          </p:nvSpPr>
          <p:spPr>
            <a:xfrm>
              <a:off x="0" y="851000"/>
              <a:ext cx="66678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a:solidFill>
                    <a:srgbClr val="1D2225"/>
                  </a:solidFill>
                  <a:latin typeface="Montserrat Black"/>
                  <a:ea typeface="Montserrat Black"/>
                  <a:cs typeface="Montserrat Black"/>
                  <a:sym typeface="Montserrat Black"/>
                </a:rPr>
                <a:t>Who </a:t>
              </a:r>
              <a:r>
                <a:rPr lang="en" sz="1300" b="1">
                  <a:solidFill>
                    <a:srgbClr val="1D2225"/>
                  </a:solidFill>
                  <a:latin typeface="Montserrat"/>
                  <a:ea typeface="Montserrat"/>
                  <a:cs typeface="Montserrat"/>
                  <a:sym typeface="Montserrat"/>
                </a:rPr>
                <a:t>you are, </a:t>
              </a:r>
              <a:r>
                <a:rPr lang="en" sz="1300">
                  <a:solidFill>
                    <a:srgbClr val="1D2225"/>
                  </a:solidFill>
                  <a:latin typeface="Montserrat Black"/>
                  <a:ea typeface="Montserrat Black"/>
                  <a:cs typeface="Montserrat Black"/>
                  <a:sym typeface="Montserrat Black"/>
                </a:rPr>
                <a:t>what </a:t>
              </a:r>
              <a:r>
                <a:rPr lang="en" sz="1300" b="1">
                  <a:solidFill>
                    <a:srgbClr val="1D2225"/>
                  </a:solidFill>
                  <a:latin typeface="Montserrat"/>
                  <a:ea typeface="Montserrat"/>
                  <a:cs typeface="Montserrat"/>
                  <a:sym typeface="Montserrat"/>
                </a:rPr>
                <a:t>you do &amp; why you’re </a:t>
              </a:r>
              <a:r>
                <a:rPr lang="en" sz="1300">
                  <a:solidFill>
                    <a:srgbClr val="1D2225"/>
                  </a:solidFill>
                  <a:latin typeface="Montserrat Black"/>
                  <a:ea typeface="Montserrat Black"/>
                  <a:cs typeface="Montserrat Black"/>
                  <a:sym typeface="Montserrat Black"/>
                </a:rPr>
                <a:t>special</a:t>
              </a:r>
              <a:r>
                <a:rPr lang="en" sz="1300" b="1">
                  <a:solidFill>
                    <a:srgbClr val="1D2225"/>
                  </a:solidFill>
                  <a:latin typeface="Montserrat"/>
                  <a:ea typeface="Montserrat"/>
                  <a:cs typeface="Montserrat"/>
                  <a:sym typeface="Montserrat"/>
                </a:rPr>
                <a:t>.</a:t>
              </a:r>
              <a:endParaRPr sz="1300" b="1">
                <a:solidFill>
                  <a:srgbClr val="1D2225"/>
                </a:solidFill>
                <a:latin typeface="Montserrat"/>
                <a:ea typeface="Montserrat"/>
                <a:cs typeface="Montserrat"/>
                <a:sym typeface="Montserrat"/>
              </a:endParaRPr>
            </a:p>
          </p:txBody>
        </p:sp>
      </p:grpSp>
      <p:grpSp>
        <p:nvGrpSpPr>
          <p:cNvPr id="97" name="Google Shape;97;p16"/>
          <p:cNvGrpSpPr/>
          <p:nvPr/>
        </p:nvGrpSpPr>
        <p:grpSpPr>
          <a:xfrm>
            <a:off x="0" y="1553098"/>
            <a:ext cx="6667800" cy="452100"/>
            <a:chOff x="0" y="1173200"/>
            <a:chExt cx="6667800" cy="452100"/>
          </a:xfrm>
        </p:grpSpPr>
        <p:sp>
          <p:nvSpPr>
            <p:cNvPr id="98" name="Google Shape;98;p16"/>
            <p:cNvSpPr txBox="1"/>
            <p:nvPr/>
          </p:nvSpPr>
          <p:spPr>
            <a:xfrm>
              <a:off x="0" y="1173200"/>
              <a:ext cx="66678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solidFill>
                    <a:srgbClr val="003A8E"/>
                  </a:solidFill>
                  <a:latin typeface="Montserrat Black"/>
                  <a:ea typeface="Montserrat Black"/>
                  <a:cs typeface="Montserrat Black"/>
                  <a:sym typeface="Montserrat Black"/>
                </a:rPr>
                <a:t>PRODUCT • 40 SECONDS</a:t>
              </a:r>
              <a:endParaRPr sz="900">
                <a:solidFill>
                  <a:srgbClr val="003A8E"/>
                </a:solidFill>
                <a:latin typeface="Montserrat Black"/>
                <a:ea typeface="Montserrat Black"/>
                <a:cs typeface="Montserrat Black"/>
                <a:sym typeface="Montserrat Black"/>
              </a:endParaRPr>
            </a:p>
          </p:txBody>
        </p:sp>
        <p:sp>
          <p:nvSpPr>
            <p:cNvPr id="99" name="Google Shape;99;p16"/>
            <p:cNvSpPr txBox="1"/>
            <p:nvPr/>
          </p:nvSpPr>
          <p:spPr>
            <a:xfrm>
              <a:off x="0" y="1365500"/>
              <a:ext cx="66678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b="1">
                  <a:solidFill>
                    <a:srgbClr val="1D2225"/>
                  </a:solidFill>
                  <a:latin typeface="Montserrat"/>
                  <a:ea typeface="Montserrat"/>
                  <a:cs typeface="Montserrat"/>
                  <a:sym typeface="Montserrat"/>
                </a:rPr>
                <a:t>A relatable </a:t>
              </a:r>
              <a:r>
                <a:rPr lang="en" sz="1300">
                  <a:solidFill>
                    <a:srgbClr val="1D2225"/>
                  </a:solidFill>
                  <a:latin typeface="Montserrat Black"/>
                  <a:ea typeface="Montserrat Black"/>
                  <a:cs typeface="Montserrat Black"/>
                  <a:sym typeface="Montserrat Black"/>
                </a:rPr>
                <a:t>problem</a:t>
              </a:r>
              <a:r>
                <a:rPr lang="en" sz="1300" b="1">
                  <a:solidFill>
                    <a:srgbClr val="1D2225"/>
                  </a:solidFill>
                  <a:latin typeface="Montserrat"/>
                  <a:ea typeface="Montserrat"/>
                  <a:cs typeface="Montserrat"/>
                  <a:sym typeface="Montserrat"/>
                </a:rPr>
                <a:t> &amp; a quick journey through your </a:t>
              </a:r>
              <a:r>
                <a:rPr lang="en" sz="1300">
                  <a:solidFill>
                    <a:srgbClr val="1D2225"/>
                  </a:solidFill>
                  <a:latin typeface="Montserrat Black"/>
                  <a:ea typeface="Montserrat Black"/>
                  <a:cs typeface="Montserrat Black"/>
                  <a:sym typeface="Montserrat Black"/>
                </a:rPr>
                <a:t>solution</a:t>
              </a:r>
              <a:r>
                <a:rPr lang="en" sz="1300" b="1">
                  <a:solidFill>
                    <a:srgbClr val="1D2225"/>
                  </a:solidFill>
                  <a:latin typeface="Montserrat"/>
                  <a:ea typeface="Montserrat"/>
                  <a:cs typeface="Montserrat"/>
                  <a:sym typeface="Montserrat"/>
                </a:rPr>
                <a:t>.</a:t>
              </a:r>
              <a:endParaRPr sz="1300" b="1">
                <a:solidFill>
                  <a:srgbClr val="1D2225"/>
                </a:solidFill>
                <a:latin typeface="Montserrat"/>
                <a:ea typeface="Montserrat"/>
                <a:cs typeface="Montserrat"/>
                <a:sym typeface="Montserrat"/>
              </a:endParaRPr>
            </a:p>
          </p:txBody>
        </p:sp>
      </p:grpSp>
      <p:grpSp>
        <p:nvGrpSpPr>
          <p:cNvPr id="100" name="Google Shape;100;p16"/>
          <p:cNvGrpSpPr/>
          <p:nvPr/>
        </p:nvGrpSpPr>
        <p:grpSpPr>
          <a:xfrm>
            <a:off x="0" y="2115806"/>
            <a:ext cx="6667800" cy="452100"/>
            <a:chOff x="0" y="1845150"/>
            <a:chExt cx="6667800" cy="452100"/>
          </a:xfrm>
        </p:grpSpPr>
        <p:sp>
          <p:nvSpPr>
            <p:cNvPr id="101" name="Google Shape;101;p16"/>
            <p:cNvSpPr txBox="1"/>
            <p:nvPr/>
          </p:nvSpPr>
          <p:spPr>
            <a:xfrm>
              <a:off x="0" y="1845150"/>
              <a:ext cx="66678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solidFill>
                    <a:srgbClr val="003A8E"/>
                  </a:solidFill>
                  <a:latin typeface="Montserrat Black"/>
                  <a:ea typeface="Montserrat Black"/>
                  <a:cs typeface="Montserrat Black"/>
                  <a:sym typeface="Montserrat Black"/>
                </a:rPr>
                <a:t>TRACTION &amp; ROADMAP • 40 SECONDS</a:t>
              </a:r>
              <a:endParaRPr sz="900">
                <a:solidFill>
                  <a:srgbClr val="003A8E"/>
                </a:solidFill>
                <a:latin typeface="Montserrat Black"/>
                <a:ea typeface="Montserrat Black"/>
                <a:cs typeface="Montserrat Black"/>
                <a:sym typeface="Montserrat Black"/>
              </a:endParaRPr>
            </a:p>
          </p:txBody>
        </p:sp>
        <p:sp>
          <p:nvSpPr>
            <p:cNvPr id="102" name="Google Shape;102;p16"/>
            <p:cNvSpPr txBox="1"/>
            <p:nvPr/>
          </p:nvSpPr>
          <p:spPr>
            <a:xfrm>
              <a:off x="0" y="2037450"/>
              <a:ext cx="66678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b="1">
                  <a:solidFill>
                    <a:srgbClr val="1D2225"/>
                  </a:solidFill>
                  <a:latin typeface="Montserrat"/>
                  <a:ea typeface="Montserrat"/>
                  <a:cs typeface="Montserrat"/>
                  <a:sym typeface="Montserrat"/>
                </a:rPr>
                <a:t>Your last big </a:t>
              </a:r>
              <a:r>
                <a:rPr lang="en" sz="1300">
                  <a:solidFill>
                    <a:srgbClr val="1D2225"/>
                  </a:solidFill>
                  <a:latin typeface="Montserrat Black"/>
                  <a:ea typeface="Montserrat Black"/>
                  <a:cs typeface="Montserrat Black"/>
                  <a:sym typeface="Montserrat Black"/>
                </a:rPr>
                <a:t>achievement</a:t>
              </a:r>
              <a:r>
                <a:rPr lang="en" sz="1300" b="1">
                  <a:solidFill>
                    <a:srgbClr val="1D2225"/>
                  </a:solidFill>
                  <a:latin typeface="Montserrat"/>
                  <a:ea typeface="Montserrat"/>
                  <a:cs typeface="Montserrat"/>
                  <a:sym typeface="Montserrat"/>
                </a:rPr>
                <a:t> &amp; your next big </a:t>
              </a:r>
              <a:r>
                <a:rPr lang="en" sz="1300">
                  <a:solidFill>
                    <a:srgbClr val="1D2225"/>
                  </a:solidFill>
                  <a:latin typeface="Montserrat Black"/>
                  <a:ea typeface="Montserrat Black"/>
                  <a:cs typeface="Montserrat Black"/>
                  <a:sym typeface="Montserrat Black"/>
                </a:rPr>
                <a:t>goal</a:t>
              </a:r>
              <a:r>
                <a:rPr lang="en" sz="1300" b="1">
                  <a:solidFill>
                    <a:srgbClr val="1D2225"/>
                  </a:solidFill>
                  <a:latin typeface="Montserrat"/>
                  <a:ea typeface="Montserrat"/>
                  <a:cs typeface="Montserrat"/>
                  <a:sym typeface="Montserrat"/>
                </a:rPr>
                <a:t>.</a:t>
              </a:r>
              <a:endParaRPr sz="1300" b="1">
                <a:solidFill>
                  <a:srgbClr val="1D2225"/>
                </a:solidFill>
                <a:latin typeface="Montserrat"/>
                <a:ea typeface="Montserrat"/>
                <a:cs typeface="Montserrat"/>
                <a:sym typeface="Montserrat"/>
              </a:endParaRPr>
            </a:p>
          </p:txBody>
        </p:sp>
      </p:grpSp>
      <p:grpSp>
        <p:nvGrpSpPr>
          <p:cNvPr id="103" name="Google Shape;103;p16"/>
          <p:cNvGrpSpPr/>
          <p:nvPr/>
        </p:nvGrpSpPr>
        <p:grpSpPr>
          <a:xfrm>
            <a:off x="0" y="2678514"/>
            <a:ext cx="6667800" cy="452100"/>
            <a:chOff x="0" y="2644425"/>
            <a:chExt cx="6667800" cy="452100"/>
          </a:xfrm>
        </p:grpSpPr>
        <p:sp>
          <p:nvSpPr>
            <p:cNvPr id="104" name="Google Shape;104;p16"/>
            <p:cNvSpPr txBox="1"/>
            <p:nvPr/>
          </p:nvSpPr>
          <p:spPr>
            <a:xfrm>
              <a:off x="0" y="2644425"/>
              <a:ext cx="66678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solidFill>
                    <a:srgbClr val="003A8E"/>
                  </a:solidFill>
                  <a:latin typeface="Montserrat Black"/>
                  <a:ea typeface="Montserrat Black"/>
                  <a:cs typeface="Montserrat Black"/>
                  <a:sym typeface="Montserrat Black"/>
                </a:rPr>
                <a:t>A VISIONARY ASK • 20 SECONDS</a:t>
              </a:r>
              <a:endParaRPr sz="900">
                <a:solidFill>
                  <a:srgbClr val="003A8E"/>
                </a:solidFill>
                <a:latin typeface="Montserrat Black"/>
                <a:ea typeface="Montserrat Black"/>
                <a:cs typeface="Montserrat Black"/>
                <a:sym typeface="Montserrat Black"/>
              </a:endParaRPr>
            </a:p>
          </p:txBody>
        </p:sp>
        <p:sp>
          <p:nvSpPr>
            <p:cNvPr id="105" name="Google Shape;105;p16"/>
            <p:cNvSpPr txBox="1"/>
            <p:nvPr/>
          </p:nvSpPr>
          <p:spPr>
            <a:xfrm>
              <a:off x="0" y="2836725"/>
              <a:ext cx="66678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b="1">
                  <a:solidFill>
                    <a:srgbClr val="1D2225"/>
                  </a:solidFill>
                  <a:latin typeface="Montserrat"/>
                  <a:ea typeface="Montserrat"/>
                  <a:cs typeface="Montserrat"/>
                  <a:sym typeface="Montserrat"/>
                </a:rPr>
                <a:t>Your </a:t>
              </a:r>
              <a:r>
                <a:rPr lang="en" sz="1300">
                  <a:solidFill>
                    <a:srgbClr val="1D2225"/>
                  </a:solidFill>
                  <a:latin typeface="Montserrat Black"/>
                  <a:ea typeface="Montserrat Black"/>
                  <a:cs typeface="Montserrat Black"/>
                  <a:sym typeface="Montserrat Black"/>
                </a:rPr>
                <a:t>ask</a:t>
              </a:r>
              <a:r>
                <a:rPr lang="en" sz="1300" b="1">
                  <a:solidFill>
                    <a:srgbClr val="1D2225"/>
                  </a:solidFill>
                  <a:latin typeface="Montserrat"/>
                  <a:ea typeface="Montserrat"/>
                  <a:cs typeface="Montserrat"/>
                  <a:sym typeface="Montserrat"/>
                </a:rPr>
                <a:t> to build a better, brighter future.</a:t>
              </a:r>
              <a:endParaRPr sz="1300" b="1">
                <a:solidFill>
                  <a:srgbClr val="1D2225"/>
                </a:solidFill>
                <a:latin typeface="Montserrat"/>
                <a:ea typeface="Montserrat"/>
                <a:cs typeface="Montserrat"/>
                <a:sym typeface="Montserrat"/>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0" name="Google Shape;110;p17"/>
          <p:cNvPicPr preferRelativeResize="0"/>
          <p:nvPr/>
        </p:nvPicPr>
        <p:blipFill rotWithShape="1">
          <a:blip r:embed="rId3">
            <a:alphaModFix/>
          </a:blip>
          <a:srcRect l="120" r="110"/>
          <a:stretch/>
        </p:blipFill>
        <p:spPr>
          <a:xfrm>
            <a:off x="0" y="0"/>
            <a:ext cx="9061073" cy="647875"/>
          </a:xfrm>
          <a:prstGeom prst="rect">
            <a:avLst/>
          </a:prstGeom>
          <a:noFill/>
          <a:ln>
            <a:noFill/>
          </a:ln>
        </p:spPr>
      </p:pic>
      <p:sp>
        <p:nvSpPr>
          <p:cNvPr id="111" name="Google Shape;111;p17" descr=" "/>
          <p:cNvSpPr txBox="1"/>
          <p:nvPr/>
        </p:nvSpPr>
        <p:spPr>
          <a:xfrm>
            <a:off x="128875" y="64470"/>
            <a:ext cx="7238700" cy="49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FFFFFF"/>
                </a:solidFill>
                <a:latin typeface="Montserrat Black"/>
                <a:ea typeface="Montserrat Black"/>
                <a:cs typeface="Montserrat Black"/>
                <a:sym typeface="Montserrat Black"/>
              </a:rPr>
              <a:t>Homework:</a:t>
            </a:r>
            <a:r>
              <a:rPr lang="en" sz="2000">
                <a:solidFill>
                  <a:srgbClr val="FFFFFF"/>
                </a:solidFill>
                <a:latin typeface="Montserrat SemiBold"/>
                <a:ea typeface="Montserrat SemiBold"/>
                <a:cs typeface="Montserrat SemiBold"/>
                <a:sym typeface="Montserrat SemiBold"/>
              </a:rPr>
              <a:t> Craft </a:t>
            </a:r>
            <a:r>
              <a:rPr lang="en" sz="2000" b="1" i="1">
                <a:solidFill>
                  <a:srgbClr val="FFFFFF"/>
                </a:solidFill>
                <a:latin typeface="Montserrat"/>
                <a:ea typeface="Montserrat"/>
                <a:cs typeface="Montserrat"/>
                <a:sym typeface="Montserrat"/>
              </a:rPr>
              <a:t>Your</a:t>
            </a:r>
            <a:r>
              <a:rPr lang="en" sz="2000">
                <a:solidFill>
                  <a:srgbClr val="FFFFFF"/>
                </a:solidFill>
                <a:latin typeface="Montserrat SemiBold"/>
                <a:ea typeface="Montserrat SemiBold"/>
                <a:cs typeface="Montserrat SemiBold"/>
                <a:sym typeface="Montserrat SemiBold"/>
              </a:rPr>
              <a:t> 2 Minute Pitch</a:t>
            </a:r>
            <a:endParaRPr sz="2000">
              <a:solidFill>
                <a:srgbClr val="FFFFFF"/>
              </a:solidFill>
              <a:latin typeface="Montserrat SemiBold"/>
              <a:ea typeface="Montserrat SemiBold"/>
              <a:cs typeface="Montserrat SemiBold"/>
              <a:sym typeface="Montserrat SemiBold"/>
            </a:endParaRPr>
          </a:p>
        </p:txBody>
      </p:sp>
      <p:pic>
        <p:nvPicPr>
          <p:cNvPr id="112" name="Google Shape;112;p17"/>
          <p:cNvPicPr preferRelativeResize="0"/>
          <p:nvPr/>
        </p:nvPicPr>
        <p:blipFill rotWithShape="1">
          <a:blip r:embed="rId4">
            <a:alphaModFix/>
          </a:blip>
          <a:srcRect l="120" r="120"/>
          <a:stretch/>
        </p:blipFill>
        <p:spPr>
          <a:xfrm>
            <a:off x="8092450" y="4641055"/>
            <a:ext cx="1051560" cy="502438"/>
          </a:xfrm>
          <a:prstGeom prst="rect">
            <a:avLst/>
          </a:prstGeom>
          <a:noFill/>
          <a:ln>
            <a:noFill/>
          </a:ln>
        </p:spPr>
      </p:pic>
      <p:grpSp>
        <p:nvGrpSpPr>
          <p:cNvPr id="113" name="Google Shape;113;p17"/>
          <p:cNvGrpSpPr/>
          <p:nvPr/>
        </p:nvGrpSpPr>
        <p:grpSpPr>
          <a:xfrm>
            <a:off x="197400" y="867698"/>
            <a:ext cx="4275900" cy="1917327"/>
            <a:chOff x="197400" y="867698"/>
            <a:chExt cx="4275900" cy="1917327"/>
          </a:xfrm>
        </p:grpSpPr>
        <p:sp>
          <p:nvSpPr>
            <p:cNvPr id="114" name="Google Shape;114;p17"/>
            <p:cNvSpPr/>
            <p:nvPr/>
          </p:nvSpPr>
          <p:spPr>
            <a:xfrm>
              <a:off x="197400" y="880025"/>
              <a:ext cx="4275900" cy="1905000"/>
            </a:xfrm>
            <a:prstGeom prst="rect">
              <a:avLst/>
            </a:prstGeom>
            <a:solidFill>
              <a:schemeClr val="lt1"/>
            </a:solidFill>
            <a:ln w="28575" cap="flat" cmpd="sng">
              <a:solidFill>
                <a:srgbClr val="FFA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5" name="Google Shape;115;p17"/>
            <p:cNvSpPr/>
            <p:nvPr/>
          </p:nvSpPr>
          <p:spPr>
            <a:xfrm>
              <a:off x="197400" y="880025"/>
              <a:ext cx="4275900" cy="492600"/>
            </a:xfrm>
            <a:prstGeom prst="rect">
              <a:avLst/>
            </a:prstGeom>
            <a:solidFill>
              <a:srgbClr val="FFA9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6" name="Google Shape;116;p17"/>
            <p:cNvSpPr txBox="1"/>
            <p:nvPr/>
          </p:nvSpPr>
          <p:spPr>
            <a:xfrm>
              <a:off x="623100" y="867698"/>
              <a:ext cx="34245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solidFill>
                    <a:schemeClr val="lt1"/>
                  </a:solidFill>
                  <a:latin typeface="Montserrat Black"/>
                  <a:ea typeface="Montserrat Black"/>
                  <a:cs typeface="Montserrat Black"/>
                  <a:sym typeface="Montserrat Black"/>
                </a:rPr>
                <a:t>INTRO • 20 SECONDS</a:t>
              </a:r>
              <a:endParaRPr sz="900">
                <a:solidFill>
                  <a:schemeClr val="lt1"/>
                </a:solidFill>
                <a:latin typeface="Montserrat Black"/>
                <a:ea typeface="Montserrat Black"/>
                <a:cs typeface="Montserrat Black"/>
                <a:sym typeface="Montserrat Black"/>
              </a:endParaRPr>
            </a:p>
          </p:txBody>
        </p:sp>
        <p:sp>
          <p:nvSpPr>
            <p:cNvPr id="117" name="Google Shape;117;p17"/>
            <p:cNvSpPr txBox="1"/>
            <p:nvPr/>
          </p:nvSpPr>
          <p:spPr>
            <a:xfrm>
              <a:off x="197400" y="1026119"/>
              <a:ext cx="42759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chemeClr val="lt1"/>
                  </a:solidFill>
                  <a:latin typeface="Montserrat Black"/>
                  <a:ea typeface="Montserrat Black"/>
                  <a:cs typeface="Montserrat Black"/>
                  <a:sym typeface="Montserrat Black"/>
                </a:rPr>
                <a:t>Who </a:t>
              </a:r>
              <a:r>
                <a:rPr lang="en" sz="1000" b="1">
                  <a:solidFill>
                    <a:schemeClr val="lt1"/>
                  </a:solidFill>
                  <a:latin typeface="Montserrat"/>
                  <a:ea typeface="Montserrat"/>
                  <a:cs typeface="Montserrat"/>
                  <a:sym typeface="Montserrat"/>
                </a:rPr>
                <a:t>you are, </a:t>
              </a:r>
              <a:r>
                <a:rPr lang="en" sz="1000">
                  <a:solidFill>
                    <a:schemeClr val="lt1"/>
                  </a:solidFill>
                  <a:latin typeface="Montserrat Black"/>
                  <a:ea typeface="Montserrat Black"/>
                  <a:cs typeface="Montserrat Black"/>
                  <a:sym typeface="Montserrat Black"/>
                </a:rPr>
                <a:t>what </a:t>
              </a:r>
              <a:r>
                <a:rPr lang="en" sz="1000" b="1">
                  <a:solidFill>
                    <a:schemeClr val="lt1"/>
                  </a:solidFill>
                  <a:latin typeface="Montserrat"/>
                  <a:ea typeface="Montserrat"/>
                  <a:cs typeface="Montserrat"/>
                  <a:sym typeface="Montserrat"/>
                </a:rPr>
                <a:t>you do &amp; why you’re </a:t>
              </a:r>
              <a:r>
                <a:rPr lang="en" sz="1000">
                  <a:solidFill>
                    <a:schemeClr val="lt1"/>
                  </a:solidFill>
                  <a:latin typeface="Montserrat Black"/>
                  <a:ea typeface="Montserrat Black"/>
                  <a:cs typeface="Montserrat Black"/>
                  <a:sym typeface="Montserrat Black"/>
                </a:rPr>
                <a:t>special</a:t>
              </a:r>
              <a:r>
                <a:rPr lang="en" sz="1000" b="1">
                  <a:solidFill>
                    <a:schemeClr val="lt1"/>
                  </a:solidFill>
                  <a:latin typeface="Montserrat"/>
                  <a:ea typeface="Montserrat"/>
                  <a:cs typeface="Montserrat"/>
                  <a:sym typeface="Montserrat"/>
                </a:rPr>
                <a:t>.</a:t>
              </a:r>
              <a:endParaRPr sz="1000" b="1">
                <a:solidFill>
                  <a:schemeClr val="lt1"/>
                </a:solidFill>
                <a:latin typeface="Montserrat"/>
                <a:ea typeface="Montserrat"/>
                <a:cs typeface="Montserrat"/>
                <a:sym typeface="Montserrat"/>
              </a:endParaRPr>
            </a:p>
          </p:txBody>
        </p:sp>
      </p:grpSp>
      <p:grpSp>
        <p:nvGrpSpPr>
          <p:cNvPr id="118" name="Google Shape;118;p17"/>
          <p:cNvGrpSpPr/>
          <p:nvPr/>
        </p:nvGrpSpPr>
        <p:grpSpPr>
          <a:xfrm>
            <a:off x="4644425" y="867698"/>
            <a:ext cx="4275900" cy="1917327"/>
            <a:chOff x="4644425" y="867698"/>
            <a:chExt cx="4275900" cy="1917327"/>
          </a:xfrm>
        </p:grpSpPr>
        <p:sp>
          <p:nvSpPr>
            <p:cNvPr id="119" name="Google Shape;119;p17"/>
            <p:cNvSpPr/>
            <p:nvPr/>
          </p:nvSpPr>
          <p:spPr>
            <a:xfrm>
              <a:off x="4644425" y="880025"/>
              <a:ext cx="4275900" cy="1905000"/>
            </a:xfrm>
            <a:prstGeom prst="rect">
              <a:avLst/>
            </a:prstGeom>
            <a:solidFill>
              <a:schemeClr val="lt1"/>
            </a:solidFill>
            <a:ln w="28575" cap="flat" cmpd="sng">
              <a:solidFill>
                <a:srgbClr val="01B43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0" name="Google Shape;120;p17"/>
            <p:cNvSpPr/>
            <p:nvPr/>
          </p:nvSpPr>
          <p:spPr>
            <a:xfrm>
              <a:off x="4644425" y="880025"/>
              <a:ext cx="4275900" cy="492600"/>
            </a:xfrm>
            <a:prstGeom prst="rect">
              <a:avLst/>
            </a:prstGeom>
            <a:solidFill>
              <a:srgbClr val="01B43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1" name="Google Shape;121;p17"/>
            <p:cNvSpPr txBox="1"/>
            <p:nvPr/>
          </p:nvSpPr>
          <p:spPr>
            <a:xfrm>
              <a:off x="5070125" y="867698"/>
              <a:ext cx="34245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solidFill>
                    <a:schemeClr val="lt1"/>
                  </a:solidFill>
                  <a:latin typeface="Montserrat Black"/>
                  <a:ea typeface="Montserrat Black"/>
                  <a:cs typeface="Montserrat Black"/>
                  <a:sym typeface="Montserrat Black"/>
                </a:rPr>
                <a:t>PRODUCT • 40 SECONDS</a:t>
              </a:r>
              <a:endParaRPr sz="900">
                <a:solidFill>
                  <a:schemeClr val="lt1"/>
                </a:solidFill>
                <a:latin typeface="Montserrat Black"/>
                <a:ea typeface="Montserrat Black"/>
                <a:cs typeface="Montserrat Black"/>
                <a:sym typeface="Montserrat Black"/>
              </a:endParaRPr>
            </a:p>
          </p:txBody>
        </p:sp>
        <p:sp>
          <p:nvSpPr>
            <p:cNvPr id="122" name="Google Shape;122;p17"/>
            <p:cNvSpPr txBox="1"/>
            <p:nvPr/>
          </p:nvSpPr>
          <p:spPr>
            <a:xfrm>
              <a:off x="4644425" y="1026119"/>
              <a:ext cx="42759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b="1">
                  <a:solidFill>
                    <a:schemeClr val="lt1"/>
                  </a:solidFill>
                  <a:latin typeface="Montserrat"/>
                  <a:ea typeface="Montserrat"/>
                  <a:cs typeface="Montserrat"/>
                  <a:sym typeface="Montserrat"/>
                </a:rPr>
                <a:t>A </a:t>
              </a:r>
              <a:r>
                <a:rPr lang="en" sz="1000">
                  <a:solidFill>
                    <a:schemeClr val="lt1"/>
                  </a:solidFill>
                  <a:latin typeface="Montserrat Black"/>
                  <a:ea typeface="Montserrat Black"/>
                  <a:cs typeface="Montserrat Black"/>
                  <a:sym typeface="Montserrat Black"/>
                </a:rPr>
                <a:t>relatable</a:t>
              </a:r>
              <a:r>
                <a:rPr lang="en" sz="1000" b="1">
                  <a:solidFill>
                    <a:schemeClr val="lt1"/>
                  </a:solidFill>
                  <a:latin typeface="Montserrat"/>
                  <a:ea typeface="Montserrat"/>
                  <a:cs typeface="Montserrat"/>
                  <a:sym typeface="Montserrat"/>
                </a:rPr>
                <a:t> problem &amp; quick journey thru your </a:t>
              </a:r>
              <a:r>
                <a:rPr lang="en" sz="1000">
                  <a:solidFill>
                    <a:schemeClr val="lt1"/>
                  </a:solidFill>
                  <a:latin typeface="Montserrat Black"/>
                  <a:ea typeface="Montserrat Black"/>
                  <a:cs typeface="Montserrat Black"/>
                  <a:sym typeface="Montserrat Black"/>
                </a:rPr>
                <a:t>solution</a:t>
              </a:r>
              <a:r>
                <a:rPr lang="en" sz="1000" b="1">
                  <a:solidFill>
                    <a:schemeClr val="lt1"/>
                  </a:solidFill>
                  <a:latin typeface="Montserrat"/>
                  <a:ea typeface="Montserrat"/>
                  <a:cs typeface="Montserrat"/>
                  <a:sym typeface="Montserrat"/>
                </a:rPr>
                <a:t>.</a:t>
              </a:r>
              <a:endParaRPr sz="1000" b="1">
                <a:solidFill>
                  <a:schemeClr val="lt1"/>
                </a:solidFill>
                <a:latin typeface="Montserrat"/>
                <a:ea typeface="Montserrat"/>
                <a:cs typeface="Montserrat"/>
                <a:sym typeface="Montserrat"/>
              </a:endParaRPr>
            </a:p>
          </p:txBody>
        </p:sp>
      </p:grpSp>
      <p:grpSp>
        <p:nvGrpSpPr>
          <p:cNvPr id="123" name="Google Shape;123;p17"/>
          <p:cNvGrpSpPr/>
          <p:nvPr/>
        </p:nvGrpSpPr>
        <p:grpSpPr>
          <a:xfrm>
            <a:off x="197400" y="2956023"/>
            <a:ext cx="4275900" cy="1917327"/>
            <a:chOff x="197400" y="2956023"/>
            <a:chExt cx="4275900" cy="1917327"/>
          </a:xfrm>
        </p:grpSpPr>
        <p:sp>
          <p:nvSpPr>
            <p:cNvPr id="124" name="Google Shape;124;p17"/>
            <p:cNvSpPr/>
            <p:nvPr/>
          </p:nvSpPr>
          <p:spPr>
            <a:xfrm>
              <a:off x="197400" y="2968350"/>
              <a:ext cx="4275900" cy="1905000"/>
            </a:xfrm>
            <a:prstGeom prst="rect">
              <a:avLst/>
            </a:prstGeom>
            <a:solidFill>
              <a:schemeClr val="lt1"/>
            </a:solidFill>
            <a:ln w="28575" cap="flat" cmpd="sng">
              <a:solidFill>
                <a:srgbClr val="0056C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5" name="Google Shape;125;p17"/>
            <p:cNvSpPr/>
            <p:nvPr/>
          </p:nvSpPr>
          <p:spPr>
            <a:xfrm>
              <a:off x="197400" y="2968350"/>
              <a:ext cx="4275900" cy="492600"/>
            </a:xfrm>
            <a:prstGeom prst="rect">
              <a:avLst/>
            </a:prstGeom>
            <a:solidFill>
              <a:srgbClr val="0056C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6" name="Google Shape;126;p17"/>
            <p:cNvSpPr txBox="1"/>
            <p:nvPr/>
          </p:nvSpPr>
          <p:spPr>
            <a:xfrm>
              <a:off x="623100" y="2956023"/>
              <a:ext cx="34245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solidFill>
                    <a:schemeClr val="lt1"/>
                  </a:solidFill>
                  <a:latin typeface="Montserrat Black"/>
                  <a:ea typeface="Montserrat Black"/>
                  <a:cs typeface="Montserrat Black"/>
                  <a:sym typeface="Montserrat Black"/>
                </a:rPr>
                <a:t>TRACTION &amp; ROADMAP • 40 SECONDS</a:t>
              </a:r>
              <a:endParaRPr sz="900">
                <a:solidFill>
                  <a:schemeClr val="lt1"/>
                </a:solidFill>
                <a:latin typeface="Montserrat Black"/>
                <a:ea typeface="Montserrat Black"/>
                <a:cs typeface="Montserrat Black"/>
                <a:sym typeface="Montserrat Black"/>
              </a:endParaRPr>
            </a:p>
          </p:txBody>
        </p:sp>
        <p:sp>
          <p:nvSpPr>
            <p:cNvPr id="127" name="Google Shape;127;p17"/>
            <p:cNvSpPr txBox="1"/>
            <p:nvPr/>
          </p:nvSpPr>
          <p:spPr>
            <a:xfrm>
              <a:off x="197400" y="3114444"/>
              <a:ext cx="42759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b="1">
                  <a:solidFill>
                    <a:schemeClr val="lt1"/>
                  </a:solidFill>
                  <a:latin typeface="Montserrat"/>
                  <a:ea typeface="Montserrat"/>
                  <a:cs typeface="Montserrat"/>
                  <a:sym typeface="Montserrat"/>
                </a:rPr>
                <a:t>Your last big </a:t>
              </a:r>
              <a:r>
                <a:rPr lang="en" sz="1000">
                  <a:solidFill>
                    <a:schemeClr val="lt1"/>
                  </a:solidFill>
                  <a:latin typeface="Montserrat Black"/>
                  <a:ea typeface="Montserrat Black"/>
                  <a:cs typeface="Montserrat Black"/>
                  <a:sym typeface="Montserrat Black"/>
                </a:rPr>
                <a:t>achievement</a:t>
              </a:r>
              <a:r>
                <a:rPr lang="en" sz="1000" b="1">
                  <a:solidFill>
                    <a:schemeClr val="lt1"/>
                  </a:solidFill>
                  <a:latin typeface="Montserrat"/>
                  <a:ea typeface="Montserrat"/>
                  <a:cs typeface="Montserrat"/>
                  <a:sym typeface="Montserrat"/>
                </a:rPr>
                <a:t> &amp; next big </a:t>
              </a:r>
              <a:r>
                <a:rPr lang="en" sz="1000">
                  <a:solidFill>
                    <a:schemeClr val="lt1"/>
                  </a:solidFill>
                  <a:latin typeface="Montserrat Black"/>
                  <a:ea typeface="Montserrat Black"/>
                  <a:cs typeface="Montserrat Black"/>
                  <a:sym typeface="Montserrat Black"/>
                </a:rPr>
                <a:t>goal</a:t>
              </a:r>
              <a:r>
                <a:rPr lang="en" sz="1000" b="1">
                  <a:solidFill>
                    <a:schemeClr val="lt1"/>
                  </a:solidFill>
                  <a:latin typeface="Montserrat"/>
                  <a:ea typeface="Montserrat"/>
                  <a:cs typeface="Montserrat"/>
                  <a:sym typeface="Montserrat"/>
                </a:rPr>
                <a:t>.</a:t>
              </a:r>
              <a:endParaRPr sz="1000" b="1">
                <a:solidFill>
                  <a:schemeClr val="lt1"/>
                </a:solidFill>
                <a:latin typeface="Montserrat"/>
                <a:ea typeface="Montserrat"/>
                <a:cs typeface="Montserrat"/>
                <a:sym typeface="Montserrat"/>
              </a:endParaRPr>
            </a:p>
          </p:txBody>
        </p:sp>
      </p:grpSp>
      <p:grpSp>
        <p:nvGrpSpPr>
          <p:cNvPr id="128" name="Google Shape;128;p17"/>
          <p:cNvGrpSpPr/>
          <p:nvPr/>
        </p:nvGrpSpPr>
        <p:grpSpPr>
          <a:xfrm>
            <a:off x="4644425" y="2953512"/>
            <a:ext cx="4275900" cy="1917327"/>
            <a:chOff x="4644425" y="2953512"/>
            <a:chExt cx="4275900" cy="1917327"/>
          </a:xfrm>
        </p:grpSpPr>
        <p:sp>
          <p:nvSpPr>
            <p:cNvPr id="129" name="Google Shape;129;p17"/>
            <p:cNvSpPr/>
            <p:nvPr/>
          </p:nvSpPr>
          <p:spPr>
            <a:xfrm>
              <a:off x="4644425" y="2965839"/>
              <a:ext cx="4275900" cy="1905000"/>
            </a:xfrm>
            <a:prstGeom prst="rect">
              <a:avLst/>
            </a:prstGeom>
            <a:solidFill>
              <a:schemeClr val="lt1"/>
            </a:solidFill>
            <a:ln w="28575" cap="flat" cmpd="sng">
              <a:solidFill>
                <a:srgbClr val="6D02B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0" name="Google Shape;130;p17"/>
            <p:cNvSpPr/>
            <p:nvPr/>
          </p:nvSpPr>
          <p:spPr>
            <a:xfrm>
              <a:off x="4644425" y="2965839"/>
              <a:ext cx="4275900" cy="492600"/>
            </a:xfrm>
            <a:prstGeom prst="rect">
              <a:avLst/>
            </a:prstGeom>
            <a:solidFill>
              <a:srgbClr val="6D02B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1" name="Google Shape;131;p17"/>
            <p:cNvSpPr txBox="1"/>
            <p:nvPr/>
          </p:nvSpPr>
          <p:spPr>
            <a:xfrm>
              <a:off x="5070125" y="2953512"/>
              <a:ext cx="34245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solidFill>
                    <a:schemeClr val="lt1"/>
                  </a:solidFill>
                  <a:latin typeface="Montserrat Black"/>
                  <a:ea typeface="Montserrat Black"/>
                  <a:cs typeface="Montserrat Black"/>
                  <a:sym typeface="Montserrat Black"/>
                </a:rPr>
                <a:t>A VISIONARY ASK • 20 SECONDS</a:t>
              </a:r>
              <a:endParaRPr sz="900">
                <a:solidFill>
                  <a:schemeClr val="lt1"/>
                </a:solidFill>
                <a:latin typeface="Montserrat Black"/>
                <a:ea typeface="Montserrat Black"/>
                <a:cs typeface="Montserrat Black"/>
                <a:sym typeface="Montserrat Black"/>
              </a:endParaRPr>
            </a:p>
          </p:txBody>
        </p:sp>
        <p:sp>
          <p:nvSpPr>
            <p:cNvPr id="132" name="Google Shape;132;p17"/>
            <p:cNvSpPr txBox="1"/>
            <p:nvPr/>
          </p:nvSpPr>
          <p:spPr>
            <a:xfrm>
              <a:off x="4644425" y="3111933"/>
              <a:ext cx="42759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b="1">
                  <a:solidFill>
                    <a:schemeClr val="lt1"/>
                  </a:solidFill>
                  <a:latin typeface="Montserrat"/>
                  <a:ea typeface="Montserrat"/>
                  <a:cs typeface="Montserrat"/>
                  <a:sym typeface="Montserrat"/>
                </a:rPr>
                <a:t>Your </a:t>
              </a:r>
              <a:r>
                <a:rPr lang="en" sz="1000">
                  <a:solidFill>
                    <a:schemeClr val="lt1"/>
                  </a:solidFill>
                  <a:latin typeface="Montserrat Black"/>
                  <a:ea typeface="Montserrat Black"/>
                  <a:cs typeface="Montserrat Black"/>
                  <a:sym typeface="Montserrat Black"/>
                </a:rPr>
                <a:t>ask</a:t>
              </a:r>
              <a:r>
                <a:rPr lang="en" sz="1000" b="1">
                  <a:solidFill>
                    <a:schemeClr val="lt1"/>
                  </a:solidFill>
                  <a:latin typeface="Montserrat"/>
                  <a:ea typeface="Montserrat"/>
                  <a:cs typeface="Montserrat"/>
                  <a:sym typeface="Montserrat"/>
                </a:rPr>
                <a:t> to build a better, brighter future.</a:t>
              </a:r>
              <a:endParaRPr sz="1000" b="1">
                <a:solidFill>
                  <a:schemeClr val="lt1"/>
                </a:solidFill>
                <a:latin typeface="Montserrat"/>
                <a:ea typeface="Montserrat"/>
                <a:cs typeface="Montserrat"/>
                <a:sym typeface="Montserrat"/>
              </a:endParaRPr>
            </a:p>
          </p:txBody>
        </p:sp>
      </p:grpSp>
      <p:sp>
        <p:nvSpPr>
          <p:cNvPr id="133" name="Google Shape;133;p17"/>
          <p:cNvSpPr txBox="1"/>
          <p:nvPr/>
        </p:nvSpPr>
        <p:spPr>
          <a:xfrm>
            <a:off x="197400" y="3477818"/>
            <a:ext cx="4275900" cy="1369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chemeClr val="dk2"/>
                </a:solidFill>
                <a:latin typeface="Montserrat"/>
                <a:ea typeface="Montserrat"/>
                <a:cs typeface="Montserrat"/>
                <a:sym typeface="Montserrat"/>
              </a:rPr>
              <a:t>Insert your script here!</a:t>
            </a:r>
            <a:endParaRPr sz="1100" i="1">
              <a:solidFill>
                <a:schemeClr val="dk2"/>
              </a:solidFill>
              <a:latin typeface="Montserrat"/>
              <a:ea typeface="Montserrat"/>
              <a:cs typeface="Montserrat"/>
              <a:sym typeface="Montserrat"/>
            </a:endParaRPr>
          </a:p>
          <a:p>
            <a:pPr marL="0" lvl="0" indent="0" algn="ctr"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ctr"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ctr"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ctr"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ctr"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ctr" rtl="0">
              <a:spcBef>
                <a:spcPts val="0"/>
              </a:spcBef>
              <a:spcAft>
                <a:spcPts val="0"/>
              </a:spcAft>
              <a:buNone/>
            </a:pPr>
            <a:endParaRPr sz="1100" b="1">
              <a:solidFill>
                <a:schemeClr val="dk2"/>
              </a:solidFill>
              <a:latin typeface="Montserrat"/>
              <a:ea typeface="Montserrat"/>
              <a:cs typeface="Montserrat"/>
              <a:sym typeface="Montserrat"/>
            </a:endParaRPr>
          </a:p>
        </p:txBody>
      </p:sp>
      <p:sp>
        <p:nvSpPr>
          <p:cNvPr id="134" name="Google Shape;134;p17"/>
          <p:cNvSpPr txBox="1"/>
          <p:nvPr/>
        </p:nvSpPr>
        <p:spPr>
          <a:xfrm>
            <a:off x="197400" y="1394784"/>
            <a:ext cx="4275900" cy="861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dirty="0">
                <a:solidFill>
                  <a:schemeClr val="dk2"/>
                </a:solidFill>
                <a:latin typeface="Montserrat"/>
                <a:ea typeface="Montserrat"/>
                <a:cs typeface="Montserrat"/>
                <a:sym typeface="Montserrat"/>
              </a:rPr>
              <a:t>Make a copy, double click, and insert your script here!</a:t>
            </a:r>
            <a:endParaRPr sz="1100" b="1" dirty="0">
              <a:solidFill>
                <a:schemeClr val="dk2"/>
              </a:solidFill>
              <a:latin typeface="Montserrat"/>
              <a:ea typeface="Montserrat"/>
              <a:cs typeface="Montserrat"/>
              <a:sym typeface="Montserrat"/>
            </a:endParaRPr>
          </a:p>
          <a:p>
            <a:pPr marL="0" lvl="0" indent="0" algn="ctr" rtl="0">
              <a:spcBef>
                <a:spcPts val="0"/>
              </a:spcBef>
              <a:spcAft>
                <a:spcPts val="0"/>
              </a:spcAft>
              <a:buNone/>
            </a:pPr>
            <a:endParaRPr sz="1100" b="1" dirty="0">
              <a:solidFill>
                <a:schemeClr val="dk2"/>
              </a:solidFill>
              <a:latin typeface="Montserrat"/>
              <a:ea typeface="Montserrat"/>
              <a:cs typeface="Montserrat"/>
              <a:sym typeface="Montserrat"/>
            </a:endParaRPr>
          </a:p>
          <a:p>
            <a:pPr marL="0" lvl="0" indent="0" algn="ctr" rtl="0">
              <a:spcBef>
                <a:spcPts val="0"/>
              </a:spcBef>
              <a:spcAft>
                <a:spcPts val="0"/>
              </a:spcAft>
              <a:buNone/>
            </a:pPr>
            <a:r>
              <a:rPr lang="en" sz="1100" b="1" i="1" dirty="0">
                <a:solidFill>
                  <a:schemeClr val="dk2"/>
                </a:solidFill>
                <a:latin typeface="Montserrat"/>
                <a:ea typeface="Montserrat"/>
                <a:cs typeface="Montserrat"/>
                <a:sym typeface="Montserrat"/>
              </a:rPr>
              <a:t>Need help? </a:t>
            </a:r>
            <a:r>
              <a:rPr lang="en" sz="1100" i="1" dirty="0">
                <a:solidFill>
                  <a:schemeClr val="dk2"/>
                </a:solidFill>
                <a:latin typeface="Montserrat Medium"/>
                <a:ea typeface="Montserrat Medium"/>
                <a:cs typeface="Montserrat Medium"/>
                <a:sym typeface="Montserrat Medium"/>
              </a:rPr>
              <a:t>Sign up for Ceemo &amp; our specially trained chatbot can help </a:t>
            </a:r>
            <a:r>
              <a:rPr lang="en" sz="1100" b="1" i="1" dirty="0">
                <a:solidFill>
                  <a:schemeClr val="dk2"/>
                </a:solidFill>
                <a:latin typeface="Montserrat"/>
                <a:ea typeface="Montserrat"/>
                <a:cs typeface="Montserrat"/>
                <a:sym typeface="Montserrat"/>
              </a:rPr>
              <a:t>you</a:t>
            </a:r>
            <a:r>
              <a:rPr lang="en" sz="1100" i="1" dirty="0">
                <a:solidFill>
                  <a:schemeClr val="dk2"/>
                </a:solidFill>
                <a:latin typeface="Montserrat Medium"/>
                <a:ea typeface="Montserrat Medium"/>
                <a:cs typeface="Montserrat Medium"/>
                <a:sym typeface="Montserrat Medium"/>
              </a:rPr>
              <a:t> craft a compelling script!</a:t>
            </a:r>
            <a:endParaRPr sz="1100" i="1" dirty="0">
              <a:solidFill>
                <a:schemeClr val="dk2"/>
              </a:solidFill>
              <a:latin typeface="Montserrat Medium"/>
              <a:ea typeface="Montserrat Medium"/>
              <a:cs typeface="Montserrat Medium"/>
              <a:sym typeface="Montserrat Medium"/>
            </a:endParaRPr>
          </a:p>
        </p:txBody>
      </p:sp>
      <p:sp>
        <p:nvSpPr>
          <p:cNvPr id="135" name="Google Shape;135;p17"/>
          <p:cNvSpPr txBox="1"/>
          <p:nvPr/>
        </p:nvSpPr>
        <p:spPr>
          <a:xfrm>
            <a:off x="4644425" y="1394784"/>
            <a:ext cx="4275900" cy="1369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chemeClr val="dk2"/>
                </a:solidFill>
                <a:latin typeface="Montserrat"/>
                <a:ea typeface="Montserrat"/>
                <a:cs typeface="Montserrat"/>
                <a:sym typeface="Montserrat"/>
              </a:rPr>
              <a:t>Insert your script here!</a:t>
            </a:r>
            <a:endParaRPr sz="1100" i="1">
              <a:solidFill>
                <a:schemeClr val="dk2"/>
              </a:solidFill>
              <a:latin typeface="Montserrat"/>
              <a:ea typeface="Montserrat"/>
              <a:cs typeface="Montserrat"/>
              <a:sym typeface="Montserrat"/>
            </a:endParaRPr>
          </a:p>
          <a:p>
            <a:pPr marL="0" lvl="0" indent="0" algn="l"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l"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l"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l"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l"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l" rtl="0">
              <a:spcBef>
                <a:spcPts val="0"/>
              </a:spcBef>
              <a:spcAft>
                <a:spcPts val="0"/>
              </a:spcAft>
              <a:buNone/>
            </a:pPr>
            <a:endParaRPr sz="1100" b="1">
              <a:solidFill>
                <a:schemeClr val="dk2"/>
              </a:solidFill>
              <a:latin typeface="Montserrat"/>
              <a:ea typeface="Montserrat"/>
              <a:cs typeface="Montserrat"/>
              <a:sym typeface="Montserrat"/>
            </a:endParaRPr>
          </a:p>
        </p:txBody>
      </p:sp>
      <p:sp>
        <p:nvSpPr>
          <p:cNvPr id="136" name="Google Shape;136;p17"/>
          <p:cNvSpPr txBox="1"/>
          <p:nvPr/>
        </p:nvSpPr>
        <p:spPr>
          <a:xfrm>
            <a:off x="4644425" y="3476621"/>
            <a:ext cx="4275900" cy="1369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chemeClr val="dk2"/>
                </a:solidFill>
                <a:latin typeface="Montserrat"/>
                <a:ea typeface="Montserrat"/>
                <a:cs typeface="Montserrat"/>
                <a:sym typeface="Montserrat"/>
              </a:rPr>
              <a:t>Insert your script here!</a:t>
            </a:r>
            <a:endParaRPr sz="1100" i="1">
              <a:solidFill>
                <a:schemeClr val="dk2"/>
              </a:solidFill>
              <a:latin typeface="Montserrat"/>
              <a:ea typeface="Montserrat"/>
              <a:cs typeface="Montserrat"/>
              <a:sym typeface="Montserrat"/>
            </a:endParaRPr>
          </a:p>
          <a:p>
            <a:pPr marL="0" lvl="0" indent="0" algn="ctr"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ctr"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ctr"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ctr"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ctr"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ctr" rtl="0">
              <a:spcBef>
                <a:spcPts val="0"/>
              </a:spcBef>
              <a:spcAft>
                <a:spcPts val="0"/>
              </a:spcAft>
              <a:buNone/>
            </a:pPr>
            <a:endParaRPr sz="1100" b="1">
              <a:solidFill>
                <a:schemeClr val="dk2"/>
              </a:solidFill>
              <a:latin typeface="Montserrat"/>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pic>
        <p:nvPicPr>
          <p:cNvPr id="141" name="Google Shape;141;p18"/>
          <p:cNvPicPr preferRelativeResize="0"/>
          <p:nvPr/>
        </p:nvPicPr>
        <p:blipFill rotWithShape="1">
          <a:blip r:embed="rId3">
            <a:alphaModFix/>
          </a:blip>
          <a:srcRect l="120" r="110"/>
          <a:stretch/>
        </p:blipFill>
        <p:spPr>
          <a:xfrm>
            <a:off x="0" y="0"/>
            <a:ext cx="9061073" cy="647875"/>
          </a:xfrm>
          <a:prstGeom prst="rect">
            <a:avLst/>
          </a:prstGeom>
          <a:noFill/>
          <a:ln>
            <a:noFill/>
          </a:ln>
        </p:spPr>
      </p:pic>
      <p:sp>
        <p:nvSpPr>
          <p:cNvPr id="142" name="Google Shape;142;p18" descr=" "/>
          <p:cNvSpPr txBox="1"/>
          <p:nvPr/>
        </p:nvSpPr>
        <p:spPr>
          <a:xfrm>
            <a:off x="128875" y="64470"/>
            <a:ext cx="7238700" cy="49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FFFFFF"/>
                </a:solidFill>
                <a:latin typeface="Montserrat Black"/>
                <a:ea typeface="Montserrat Black"/>
                <a:cs typeface="Montserrat Black"/>
                <a:sym typeface="Montserrat Black"/>
              </a:rPr>
              <a:t>Extra Credit:</a:t>
            </a:r>
            <a:r>
              <a:rPr lang="en" sz="2000">
                <a:solidFill>
                  <a:srgbClr val="FFFFFF"/>
                </a:solidFill>
                <a:latin typeface="Montserrat SemiBold"/>
                <a:ea typeface="Montserrat SemiBold"/>
                <a:cs typeface="Montserrat SemiBold"/>
                <a:sym typeface="Montserrat SemiBold"/>
              </a:rPr>
              <a:t> Plan Key Emotions for Each</a:t>
            </a:r>
            <a:endParaRPr sz="2000">
              <a:solidFill>
                <a:srgbClr val="FFFFFF"/>
              </a:solidFill>
              <a:latin typeface="Montserrat SemiBold"/>
              <a:ea typeface="Montserrat SemiBold"/>
              <a:cs typeface="Montserrat SemiBold"/>
              <a:sym typeface="Montserrat SemiBold"/>
            </a:endParaRPr>
          </a:p>
        </p:txBody>
      </p:sp>
      <p:pic>
        <p:nvPicPr>
          <p:cNvPr id="143" name="Google Shape;143;p18"/>
          <p:cNvPicPr preferRelativeResize="0"/>
          <p:nvPr/>
        </p:nvPicPr>
        <p:blipFill rotWithShape="1">
          <a:blip r:embed="rId4">
            <a:alphaModFix/>
          </a:blip>
          <a:srcRect l="120" r="120"/>
          <a:stretch/>
        </p:blipFill>
        <p:spPr>
          <a:xfrm>
            <a:off x="8092450" y="4641055"/>
            <a:ext cx="1051560" cy="502438"/>
          </a:xfrm>
          <a:prstGeom prst="rect">
            <a:avLst/>
          </a:prstGeom>
          <a:noFill/>
          <a:ln>
            <a:noFill/>
          </a:ln>
        </p:spPr>
      </p:pic>
      <p:grpSp>
        <p:nvGrpSpPr>
          <p:cNvPr id="144" name="Google Shape;144;p18"/>
          <p:cNvGrpSpPr/>
          <p:nvPr/>
        </p:nvGrpSpPr>
        <p:grpSpPr>
          <a:xfrm>
            <a:off x="197400" y="867698"/>
            <a:ext cx="4275900" cy="1917327"/>
            <a:chOff x="197400" y="867698"/>
            <a:chExt cx="4275900" cy="1917327"/>
          </a:xfrm>
        </p:grpSpPr>
        <p:sp>
          <p:nvSpPr>
            <p:cNvPr id="145" name="Google Shape;145;p18"/>
            <p:cNvSpPr/>
            <p:nvPr/>
          </p:nvSpPr>
          <p:spPr>
            <a:xfrm>
              <a:off x="197400" y="880025"/>
              <a:ext cx="4275900" cy="1905000"/>
            </a:xfrm>
            <a:prstGeom prst="rect">
              <a:avLst/>
            </a:prstGeom>
            <a:solidFill>
              <a:schemeClr val="lt1"/>
            </a:solidFill>
            <a:ln w="28575" cap="flat" cmpd="sng">
              <a:solidFill>
                <a:srgbClr val="FFA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6" name="Google Shape;146;p18"/>
            <p:cNvSpPr/>
            <p:nvPr/>
          </p:nvSpPr>
          <p:spPr>
            <a:xfrm>
              <a:off x="197400" y="880025"/>
              <a:ext cx="4275900" cy="492600"/>
            </a:xfrm>
            <a:prstGeom prst="rect">
              <a:avLst/>
            </a:prstGeom>
            <a:solidFill>
              <a:srgbClr val="FFA9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7" name="Google Shape;147;p18"/>
            <p:cNvSpPr txBox="1"/>
            <p:nvPr/>
          </p:nvSpPr>
          <p:spPr>
            <a:xfrm>
              <a:off x="623100" y="867698"/>
              <a:ext cx="34245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solidFill>
                    <a:schemeClr val="lt1"/>
                  </a:solidFill>
                  <a:latin typeface="Montserrat Black"/>
                  <a:ea typeface="Montserrat Black"/>
                  <a:cs typeface="Montserrat Black"/>
                  <a:sym typeface="Montserrat Black"/>
                </a:rPr>
                <a:t>INTRO • 20 SECONDS</a:t>
              </a:r>
              <a:endParaRPr sz="900">
                <a:solidFill>
                  <a:schemeClr val="lt1"/>
                </a:solidFill>
                <a:latin typeface="Montserrat Black"/>
                <a:ea typeface="Montserrat Black"/>
                <a:cs typeface="Montserrat Black"/>
                <a:sym typeface="Montserrat Black"/>
              </a:endParaRPr>
            </a:p>
          </p:txBody>
        </p:sp>
        <p:sp>
          <p:nvSpPr>
            <p:cNvPr id="148" name="Google Shape;148;p18"/>
            <p:cNvSpPr txBox="1"/>
            <p:nvPr/>
          </p:nvSpPr>
          <p:spPr>
            <a:xfrm>
              <a:off x="197400" y="1026119"/>
              <a:ext cx="42759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chemeClr val="lt1"/>
                  </a:solidFill>
                  <a:latin typeface="Montserrat Black"/>
                  <a:ea typeface="Montserrat Black"/>
                  <a:cs typeface="Montserrat Black"/>
                  <a:sym typeface="Montserrat Black"/>
                </a:rPr>
                <a:t>Who </a:t>
              </a:r>
              <a:r>
                <a:rPr lang="en" sz="1000" b="1">
                  <a:solidFill>
                    <a:schemeClr val="lt1"/>
                  </a:solidFill>
                  <a:latin typeface="Montserrat"/>
                  <a:ea typeface="Montserrat"/>
                  <a:cs typeface="Montserrat"/>
                  <a:sym typeface="Montserrat"/>
                </a:rPr>
                <a:t>you are, </a:t>
              </a:r>
              <a:r>
                <a:rPr lang="en" sz="1000">
                  <a:solidFill>
                    <a:schemeClr val="lt1"/>
                  </a:solidFill>
                  <a:latin typeface="Montserrat Black"/>
                  <a:ea typeface="Montserrat Black"/>
                  <a:cs typeface="Montserrat Black"/>
                  <a:sym typeface="Montserrat Black"/>
                </a:rPr>
                <a:t>what </a:t>
              </a:r>
              <a:r>
                <a:rPr lang="en" sz="1000" b="1">
                  <a:solidFill>
                    <a:schemeClr val="lt1"/>
                  </a:solidFill>
                  <a:latin typeface="Montserrat"/>
                  <a:ea typeface="Montserrat"/>
                  <a:cs typeface="Montserrat"/>
                  <a:sym typeface="Montserrat"/>
                </a:rPr>
                <a:t>you do &amp; why you’re </a:t>
              </a:r>
              <a:r>
                <a:rPr lang="en" sz="1000">
                  <a:solidFill>
                    <a:schemeClr val="lt1"/>
                  </a:solidFill>
                  <a:latin typeface="Montserrat Black"/>
                  <a:ea typeface="Montserrat Black"/>
                  <a:cs typeface="Montserrat Black"/>
                  <a:sym typeface="Montserrat Black"/>
                </a:rPr>
                <a:t>special</a:t>
              </a:r>
              <a:r>
                <a:rPr lang="en" sz="1000" b="1">
                  <a:solidFill>
                    <a:schemeClr val="lt1"/>
                  </a:solidFill>
                  <a:latin typeface="Montserrat"/>
                  <a:ea typeface="Montserrat"/>
                  <a:cs typeface="Montserrat"/>
                  <a:sym typeface="Montserrat"/>
                </a:rPr>
                <a:t>.</a:t>
              </a:r>
              <a:endParaRPr sz="1000" b="1">
                <a:solidFill>
                  <a:schemeClr val="lt1"/>
                </a:solidFill>
                <a:latin typeface="Montserrat"/>
                <a:ea typeface="Montserrat"/>
                <a:cs typeface="Montserrat"/>
                <a:sym typeface="Montserrat"/>
              </a:endParaRPr>
            </a:p>
          </p:txBody>
        </p:sp>
      </p:grpSp>
      <p:grpSp>
        <p:nvGrpSpPr>
          <p:cNvPr id="149" name="Google Shape;149;p18"/>
          <p:cNvGrpSpPr/>
          <p:nvPr/>
        </p:nvGrpSpPr>
        <p:grpSpPr>
          <a:xfrm>
            <a:off x="4644425" y="867698"/>
            <a:ext cx="4275900" cy="1917327"/>
            <a:chOff x="4644425" y="867698"/>
            <a:chExt cx="4275900" cy="1917327"/>
          </a:xfrm>
        </p:grpSpPr>
        <p:sp>
          <p:nvSpPr>
            <p:cNvPr id="150" name="Google Shape;150;p18"/>
            <p:cNvSpPr/>
            <p:nvPr/>
          </p:nvSpPr>
          <p:spPr>
            <a:xfrm>
              <a:off x="4644425" y="880025"/>
              <a:ext cx="4275900" cy="1905000"/>
            </a:xfrm>
            <a:prstGeom prst="rect">
              <a:avLst/>
            </a:prstGeom>
            <a:solidFill>
              <a:schemeClr val="lt1"/>
            </a:solidFill>
            <a:ln w="28575" cap="flat" cmpd="sng">
              <a:solidFill>
                <a:srgbClr val="01B43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1" name="Google Shape;151;p18"/>
            <p:cNvSpPr/>
            <p:nvPr/>
          </p:nvSpPr>
          <p:spPr>
            <a:xfrm>
              <a:off x="4644425" y="880025"/>
              <a:ext cx="4275900" cy="492600"/>
            </a:xfrm>
            <a:prstGeom prst="rect">
              <a:avLst/>
            </a:prstGeom>
            <a:solidFill>
              <a:srgbClr val="01B43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2" name="Google Shape;152;p18"/>
            <p:cNvSpPr txBox="1"/>
            <p:nvPr/>
          </p:nvSpPr>
          <p:spPr>
            <a:xfrm>
              <a:off x="5070125" y="867698"/>
              <a:ext cx="34245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solidFill>
                    <a:schemeClr val="lt1"/>
                  </a:solidFill>
                  <a:latin typeface="Montserrat Black"/>
                  <a:ea typeface="Montserrat Black"/>
                  <a:cs typeface="Montserrat Black"/>
                  <a:sym typeface="Montserrat Black"/>
                </a:rPr>
                <a:t>PRODUCT • 40 SECONDS</a:t>
              </a:r>
              <a:endParaRPr sz="900">
                <a:solidFill>
                  <a:schemeClr val="lt1"/>
                </a:solidFill>
                <a:latin typeface="Montserrat Black"/>
                <a:ea typeface="Montserrat Black"/>
                <a:cs typeface="Montserrat Black"/>
                <a:sym typeface="Montserrat Black"/>
              </a:endParaRPr>
            </a:p>
          </p:txBody>
        </p:sp>
        <p:sp>
          <p:nvSpPr>
            <p:cNvPr id="153" name="Google Shape;153;p18"/>
            <p:cNvSpPr txBox="1"/>
            <p:nvPr/>
          </p:nvSpPr>
          <p:spPr>
            <a:xfrm>
              <a:off x="4644425" y="1026119"/>
              <a:ext cx="42759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b="1">
                  <a:solidFill>
                    <a:schemeClr val="lt1"/>
                  </a:solidFill>
                  <a:latin typeface="Montserrat"/>
                  <a:ea typeface="Montserrat"/>
                  <a:cs typeface="Montserrat"/>
                  <a:sym typeface="Montserrat"/>
                </a:rPr>
                <a:t>A </a:t>
              </a:r>
              <a:r>
                <a:rPr lang="en" sz="1000">
                  <a:solidFill>
                    <a:schemeClr val="lt1"/>
                  </a:solidFill>
                  <a:latin typeface="Montserrat Black"/>
                  <a:ea typeface="Montserrat Black"/>
                  <a:cs typeface="Montserrat Black"/>
                  <a:sym typeface="Montserrat Black"/>
                </a:rPr>
                <a:t>relatable</a:t>
              </a:r>
              <a:r>
                <a:rPr lang="en" sz="1000" b="1">
                  <a:solidFill>
                    <a:schemeClr val="lt1"/>
                  </a:solidFill>
                  <a:latin typeface="Montserrat"/>
                  <a:ea typeface="Montserrat"/>
                  <a:cs typeface="Montserrat"/>
                  <a:sym typeface="Montserrat"/>
                </a:rPr>
                <a:t> problem &amp; quick journey thru your </a:t>
              </a:r>
              <a:r>
                <a:rPr lang="en" sz="1000">
                  <a:solidFill>
                    <a:schemeClr val="lt1"/>
                  </a:solidFill>
                  <a:latin typeface="Montserrat Black"/>
                  <a:ea typeface="Montserrat Black"/>
                  <a:cs typeface="Montserrat Black"/>
                  <a:sym typeface="Montserrat Black"/>
                </a:rPr>
                <a:t>solution</a:t>
              </a:r>
              <a:r>
                <a:rPr lang="en" sz="1000" b="1">
                  <a:solidFill>
                    <a:schemeClr val="lt1"/>
                  </a:solidFill>
                  <a:latin typeface="Montserrat"/>
                  <a:ea typeface="Montserrat"/>
                  <a:cs typeface="Montserrat"/>
                  <a:sym typeface="Montserrat"/>
                </a:rPr>
                <a:t>.</a:t>
              </a:r>
              <a:endParaRPr sz="1000" b="1">
                <a:solidFill>
                  <a:schemeClr val="lt1"/>
                </a:solidFill>
                <a:latin typeface="Montserrat"/>
                <a:ea typeface="Montserrat"/>
                <a:cs typeface="Montserrat"/>
                <a:sym typeface="Montserrat"/>
              </a:endParaRPr>
            </a:p>
          </p:txBody>
        </p:sp>
      </p:grpSp>
      <p:grpSp>
        <p:nvGrpSpPr>
          <p:cNvPr id="154" name="Google Shape;154;p18"/>
          <p:cNvGrpSpPr/>
          <p:nvPr/>
        </p:nvGrpSpPr>
        <p:grpSpPr>
          <a:xfrm>
            <a:off x="197400" y="2956023"/>
            <a:ext cx="4275900" cy="1917327"/>
            <a:chOff x="197400" y="2956023"/>
            <a:chExt cx="4275900" cy="1917327"/>
          </a:xfrm>
        </p:grpSpPr>
        <p:sp>
          <p:nvSpPr>
            <p:cNvPr id="155" name="Google Shape;155;p18"/>
            <p:cNvSpPr/>
            <p:nvPr/>
          </p:nvSpPr>
          <p:spPr>
            <a:xfrm>
              <a:off x="197400" y="2968350"/>
              <a:ext cx="4275900" cy="1905000"/>
            </a:xfrm>
            <a:prstGeom prst="rect">
              <a:avLst/>
            </a:prstGeom>
            <a:solidFill>
              <a:schemeClr val="lt1"/>
            </a:solidFill>
            <a:ln w="28575" cap="flat" cmpd="sng">
              <a:solidFill>
                <a:srgbClr val="0056C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6" name="Google Shape;156;p18"/>
            <p:cNvSpPr/>
            <p:nvPr/>
          </p:nvSpPr>
          <p:spPr>
            <a:xfrm>
              <a:off x="197400" y="2968350"/>
              <a:ext cx="4275900" cy="492600"/>
            </a:xfrm>
            <a:prstGeom prst="rect">
              <a:avLst/>
            </a:prstGeom>
            <a:solidFill>
              <a:srgbClr val="0056C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7" name="Google Shape;157;p18"/>
            <p:cNvSpPr txBox="1"/>
            <p:nvPr/>
          </p:nvSpPr>
          <p:spPr>
            <a:xfrm>
              <a:off x="623100" y="2956023"/>
              <a:ext cx="34245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solidFill>
                    <a:schemeClr val="lt1"/>
                  </a:solidFill>
                  <a:latin typeface="Montserrat Black"/>
                  <a:ea typeface="Montserrat Black"/>
                  <a:cs typeface="Montserrat Black"/>
                  <a:sym typeface="Montserrat Black"/>
                </a:rPr>
                <a:t>TRACTION &amp; ROADMAP • 40 SECONDS</a:t>
              </a:r>
              <a:endParaRPr sz="900">
                <a:solidFill>
                  <a:schemeClr val="lt1"/>
                </a:solidFill>
                <a:latin typeface="Montserrat Black"/>
                <a:ea typeface="Montserrat Black"/>
                <a:cs typeface="Montserrat Black"/>
                <a:sym typeface="Montserrat Black"/>
              </a:endParaRPr>
            </a:p>
          </p:txBody>
        </p:sp>
        <p:sp>
          <p:nvSpPr>
            <p:cNvPr id="158" name="Google Shape;158;p18"/>
            <p:cNvSpPr txBox="1"/>
            <p:nvPr/>
          </p:nvSpPr>
          <p:spPr>
            <a:xfrm>
              <a:off x="197400" y="3114444"/>
              <a:ext cx="42759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b="1">
                  <a:solidFill>
                    <a:schemeClr val="lt1"/>
                  </a:solidFill>
                  <a:latin typeface="Montserrat"/>
                  <a:ea typeface="Montserrat"/>
                  <a:cs typeface="Montserrat"/>
                  <a:sym typeface="Montserrat"/>
                </a:rPr>
                <a:t>Your last big </a:t>
              </a:r>
              <a:r>
                <a:rPr lang="en" sz="1000">
                  <a:solidFill>
                    <a:schemeClr val="lt1"/>
                  </a:solidFill>
                  <a:latin typeface="Montserrat Black"/>
                  <a:ea typeface="Montserrat Black"/>
                  <a:cs typeface="Montserrat Black"/>
                  <a:sym typeface="Montserrat Black"/>
                </a:rPr>
                <a:t>achievement</a:t>
              </a:r>
              <a:r>
                <a:rPr lang="en" sz="1000" b="1">
                  <a:solidFill>
                    <a:schemeClr val="lt1"/>
                  </a:solidFill>
                  <a:latin typeface="Montserrat"/>
                  <a:ea typeface="Montserrat"/>
                  <a:cs typeface="Montserrat"/>
                  <a:sym typeface="Montserrat"/>
                </a:rPr>
                <a:t> &amp; next big </a:t>
              </a:r>
              <a:r>
                <a:rPr lang="en" sz="1000">
                  <a:solidFill>
                    <a:schemeClr val="lt1"/>
                  </a:solidFill>
                  <a:latin typeface="Montserrat Black"/>
                  <a:ea typeface="Montserrat Black"/>
                  <a:cs typeface="Montserrat Black"/>
                  <a:sym typeface="Montserrat Black"/>
                </a:rPr>
                <a:t>goal</a:t>
              </a:r>
              <a:r>
                <a:rPr lang="en" sz="1000" b="1">
                  <a:solidFill>
                    <a:schemeClr val="lt1"/>
                  </a:solidFill>
                  <a:latin typeface="Montserrat"/>
                  <a:ea typeface="Montserrat"/>
                  <a:cs typeface="Montserrat"/>
                  <a:sym typeface="Montserrat"/>
                </a:rPr>
                <a:t>.</a:t>
              </a:r>
              <a:endParaRPr sz="1000" b="1">
                <a:solidFill>
                  <a:schemeClr val="lt1"/>
                </a:solidFill>
                <a:latin typeface="Montserrat"/>
                <a:ea typeface="Montserrat"/>
                <a:cs typeface="Montserrat"/>
                <a:sym typeface="Montserrat"/>
              </a:endParaRPr>
            </a:p>
          </p:txBody>
        </p:sp>
      </p:grpSp>
      <p:grpSp>
        <p:nvGrpSpPr>
          <p:cNvPr id="159" name="Google Shape;159;p18"/>
          <p:cNvGrpSpPr/>
          <p:nvPr/>
        </p:nvGrpSpPr>
        <p:grpSpPr>
          <a:xfrm>
            <a:off x="4644425" y="2953512"/>
            <a:ext cx="4275900" cy="1917327"/>
            <a:chOff x="4644425" y="2953512"/>
            <a:chExt cx="4275900" cy="1917327"/>
          </a:xfrm>
        </p:grpSpPr>
        <p:sp>
          <p:nvSpPr>
            <p:cNvPr id="160" name="Google Shape;160;p18"/>
            <p:cNvSpPr/>
            <p:nvPr/>
          </p:nvSpPr>
          <p:spPr>
            <a:xfrm>
              <a:off x="4644425" y="2965839"/>
              <a:ext cx="4275900" cy="1905000"/>
            </a:xfrm>
            <a:prstGeom prst="rect">
              <a:avLst/>
            </a:prstGeom>
            <a:solidFill>
              <a:schemeClr val="lt1"/>
            </a:solidFill>
            <a:ln w="28575" cap="flat" cmpd="sng">
              <a:solidFill>
                <a:srgbClr val="6D02B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1" name="Google Shape;161;p18"/>
            <p:cNvSpPr/>
            <p:nvPr/>
          </p:nvSpPr>
          <p:spPr>
            <a:xfrm>
              <a:off x="4644425" y="2965839"/>
              <a:ext cx="4275900" cy="492600"/>
            </a:xfrm>
            <a:prstGeom prst="rect">
              <a:avLst/>
            </a:prstGeom>
            <a:solidFill>
              <a:srgbClr val="6D02B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2" name="Google Shape;162;p18"/>
            <p:cNvSpPr txBox="1"/>
            <p:nvPr/>
          </p:nvSpPr>
          <p:spPr>
            <a:xfrm>
              <a:off x="5070125" y="2953512"/>
              <a:ext cx="34245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solidFill>
                    <a:schemeClr val="lt1"/>
                  </a:solidFill>
                  <a:latin typeface="Montserrat Black"/>
                  <a:ea typeface="Montserrat Black"/>
                  <a:cs typeface="Montserrat Black"/>
                  <a:sym typeface="Montserrat Black"/>
                </a:rPr>
                <a:t>A VISIONARY ASK • 20 SECONDS</a:t>
              </a:r>
              <a:endParaRPr sz="900">
                <a:solidFill>
                  <a:schemeClr val="lt1"/>
                </a:solidFill>
                <a:latin typeface="Montserrat Black"/>
                <a:ea typeface="Montserrat Black"/>
                <a:cs typeface="Montserrat Black"/>
                <a:sym typeface="Montserrat Black"/>
              </a:endParaRPr>
            </a:p>
          </p:txBody>
        </p:sp>
        <p:sp>
          <p:nvSpPr>
            <p:cNvPr id="163" name="Google Shape;163;p18"/>
            <p:cNvSpPr txBox="1"/>
            <p:nvPr/>
          </p:nvSpPr>
          <p:spPr>
            <a:xfrm>
              <a:off x="4644425" y="3111933"/>
              <a:ext cx="42759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b="1">
                  <a:solidFill>
                    <a:schemeClr val="lt1"/>
                  </a:solidFill>
                  <a:latin typeface="Montserrat"/>
                  <a:ea typeface="Montserrat"/>
                  <a:cs typeface="Montserrat"/>
                  <a:sym typeface="Montserrat"/>
                </a:rPr>
                <a:t>Your </a:t>
              </a:r>
              <a:r>
                <a:rPr lang="en" sz="1000">
                  <a:solidFill>
                    <a:schemeClr val="lt1"/>
                  </a:solidFill>
                  <a:latin typeface="Montserrat Black"/>
                  <a:ea typeface="Montserrat Black"/>
                  <a:cs typeface="Montserrat Black"/>
                  <a:sym typeface="Montserrat Black"/>
                </a:rPr>
                <a:t>ask</a:t>
              </a:r>
              <a:r>
                <a:rPr lang="en" sz="1000" b="1">
                  <a:solidFill>
                    <a:schemeClr val="lt1"/>
                  </a:solidFill>
                  <a:latin typeface="Montserrat"/>
                  <a:ea typeface="Montserrat"/>
                  <a:cs typeface="Montserrat"/>
                  <a:sym typeface="Montserrat"/>
                </a:rPr>
                <a:t> to build a better, brighter future.</a:t>
              </a:r>
              <a:endParaRPr sz="1000" b="1">
                <a:solidFill>
                  <a:schemeClr val="lt1"/>
                </a:solidFill>
                <a:latin typeface="Montserrat"/>
                <a:ea typeface="Montserrat"/>
                <a:cs typeface="Montserrat"/>
                <a:sym typeface="Montserrat"/>
              </a:endParaRPr>
            </a:p>
          </p:txBody>
        </p:sp>
      </p:grpSp>
      <p:sp>
        <p:nvSpPr>
          <p:cNvPr id="164" name="Google Shape;164;p18"/>
          <p:cNvSpPr txBox="1"/>
          <p:nvPr/>
        </p:nvSpPr>
        <p:spPr>
          <a:xfrm>
            <a:off x="197400" y="3477818"/>
            <a:ext cx="4275900" cy="1369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chemeClr val="dk2"/>
                </a:solidFill>
                <a:latin typeface="Montserrat"/>
                <a:ea typeface="Montserrat"/>
                <a:cs typeface="Montserrat"/>
                <a:sym typeface="Montserrat"/>
              </a:rPr>
              <a:t>Insert your script here!</a:t>
            </a:r>
            <a:endParaRPr sz="1100" i="1">
              <a:solidFill>
                <a:schemeClr val="dk2"/>
              </a:solidFill>
              <a:latin typeface="Montserrat"/>
              <a:ea typeface="Montserrat"/>
              <a:cs typeface="Montserrat"/>
              <a:sym typeface="Montserrat"/>
            </a:endParaRPr>
          </a:p>
          <a:p>
            <a:pPr marL="0" lvl="0" indent="0" algn="ctr"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ctr"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ctr"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ctr"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ctr"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ctr" rtl="0">
              <a:spcBef>
                <a:spcPts val="0"/>
              </a:spcBef>
              <a:spcAft>
                <a:spcPts val="0"/>
              </a:spcAft>
              <a:buNone/>
            </a:pPr>
            <a:endParaRPr sz="1100" b="1">
              <a:solidFill>
                <a:schemeClr val="dk2"/>
              </a:solidFill>
              <a:latin typeface="Montserrat"/>
              <a:ea typeface="Montserrat"/>
              <a:cs typeface="Montserrat"/>
              <a:sym typeface="Montserrat"/>
            </a:endParaRPr>
          </a:p>
        </p:txBody>
      </p:sp>
      <p:sp>
        <p:nvSpPr>
          <p:cNvPr id="165" name="Google Shape;165;p18"/>
          <p:cNvSpPr txBox="1"/>
          <p:nvPr/>
        </p:nvSpPr>
        <p:spPr>
          <a:xfrm>
            <a:off x="197400" y="1394784"/>
            <a:ext cx="4275900" cy="1369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chemeClr val="dk2"/>
                </a:solidFill>
                <a:latin typeface="Montserrat"/>
                <a:ea typeface="Montserrat"/>
                <a:cs typeface="Montserrat"/>
                <a:sym typeface="Montserrat"/>
              </a:rPr>
              <a:t>Insert your script here!</a:t>
            </a:r>
            <a:endParaRPr sz="1100" b="1">
              <a:solidFill>
                <a:schemeClr val="dk2"/>
              </a:solidFill>
              <a:latin typeface="Montserrat"/>
              <a:ea typeface="Montserrat"/>
              <a:cs typeface="Montserrat"/>
              <a:sym typeface="Montserrat"/>
            </a:endParaRPr>
          </a:p>
          <a:p>
            <a:pPr marL="0" lvl="0" indent="0" algn="ctr"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ctr"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ctr"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ctr"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ctr"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ctr" rtl="0">
              <a:spcBef>
                <a:spcPts val="0"/>
              </a:spcBef>
              <a:spcAft>
                <a:spcPts val="0"/>
              </a:spcAft>
              <a:buNone/>
            </a:pPr>
            <a:endParaRPr sz="1100" b="1">
              <a:solidFill>
                <a:schemeClr val="dk2"/>
              </a:solidFill>
              <a:latin typeface="Montserrat"/>
              <a:ea typeface="Montserrat"/>
              <a:cs typeface="Montserrat"/>
              <a:sym typeface="Montserrat"/>
            </a:endParaRPr>
          </a:p>
        </p:txBody>
      </p:sp>
      <p:sp>
        <p:nvSpPr>
          <p:cNvPr id="166" name="Google Shape;166;p18"/>
          <p:cNvSpPr txBox="1"/>
          <p:nvPr/>
        </p:nvSpPr>
        <p:spPr>
          <a:xfrm>
            <a:off x="4644425" y="1394784"/>
            <a:ext cx="4275900" cy="1369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chemeClr val="dk2"/>
                </a:solidFill>
                <a:latin typeface="Montserrat"/>
                <a:ea typeface="Montserrat"/>
                <a:cs typeface="Montserrat"/>
                <a:sym typeface="Montserrat"/>
              </a:rPr>
              <a:t>Insert your script here!</a:t>
            </a:r>
            <a:endParaRPr sz="1100" i="1">
              <a:solidFill>
                <a:schemeClr val="dk2"/>
              </a:solidFill>
              <a:latin typeface="Montserrat"/>
              <a:ea typeface="Montserrat"/>
              <a:cs typeface="Montserrat"/>
              <a:sym typeface="Montserrat"/>
            </a:endParaRPr>
          </a:p>
          <a:p>
            <a:pPr marL="0" lvl="0" indent="0" algn="l"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l"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l"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l"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l"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l" rtl="0">
              <a:spcBef>
                <a:spcPts val="0"/>
              </a:spcBef>
              <a:spcAft>
                <a:spcPts val="0"/>
              </a:spcAft>
              <a:buNone/>
            </a:pPr>
            <a:endParaRPr sz="1100" b="1">
              <a:solidFill>
                <a:schemeClr val="dk2"/>
              </a:solidFill>
              <a:latin typeface="Montserrat"/>
              <a:ea typeface="Montserrat"/>
              <a:cs typeface="Montserrat"/>
              <a:sym typeface="Montserrat"/>
            </a:endParaRPr>
          </a:p>
        </p:txBody>
      </p:sp>
      <p:sp>
        <p:nvSpPr>
          <p:cNvPr id="167" name="Google Shape;167;p18"/>
          <p:cNvSpPr txBox="1"/>
          <p:nvPr/>
        </p:nvSpPr>
        <p:spPr>
          <a:xfrm>
            <a:off x="4644425" y="3476621"/>
            <a:ext cx="4275900" cy="1369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chemeClr val="dk2"/>
                </a:solidFill>
                <a:latin typeface="Montserrat"/>
                <a:ea typeface="Montserrat"/>
                <a:cs typeface="Montserrat"/>
                <a:sym typeface="Montserrat"/>
              </a:rPr>
              <a:t>Insert your script here!</a:t>
            </a:r>
            <a:endParaRPr sz="1100" i="1">
              <a:solidFill>
                <a:schemeClr val="dk2"/>
              </a:solidFill>
              <a:latin typeface="Montserrat"/>
              <a:ea typeface="Montserrat"/>
              <a:cs typeface="Montserrat"/>
              <a:sym typeface="Montserrat"/>
            </a:endParaRPr>
          </a:p>
          <a:p>
            <a:pPr marL="0" lvl="0" indent="0" algn="ctr"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ctr"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ctr"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ctr"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ctr" rtl="0">
              <a:spcBef>
                <a:spcPts val="0"/>
              </a:spcBef>
              <a:spcAft>
                <a:spcPts val="0"/>
              </a:spcAft>
              <a:buNone/>
            </a:pPr>
            <a:endParaRPr sz="1100" b="1">
              <a:solidFill>
                <a:schemeClr val="dk2"/>
              </a:solidFill>
              <a:latin typeface="Montserrat"/>
              <a:ea typeface="Montserrat"/>
              <a:cs typeface="Montserrat"/>
              <a:sym typeface="Montserrat"/>
            </a:endParaRPr>
          </a:p>
          <a:p>
            <a:pPr marL="0" lvl="0" indent="0" algn="ctr" rtl="0">
              <a:spcBef>
                <a:spcPts val="0"/>
              </a:spcBef>
              <a:spcAft>
                <a:spcPts val="0"/>
              </a:spcAft>
              <a:buNone/>
            </a:pPr>
            <a:endParaRPr sz="1100" b="1">
              <a:solidFill>
                <a:schemeClr val="dk2"/>
              </a:solidFill>
              <a:latin typeface="Montserrat"/>
              <a:ea typeface="Montserrat"/>
              <a:cs typeface="Montserrat"/>
              <a:sym typeface="Montserrat"/>
            </a:endParaRPr>
          </a:p>
        </p:txBody>
      </p:sp>
      <p:sp>
        <p:nvSpPr>
          <p:cNvPr id="168" name="Google Shape;168;p18"/>
          <p:cNvSpPr/>
          <p:nvPr/>
        </p:nvSpPr>
        <p:spPr>
          <a:xfrm>
            <a:off x="197400" y="2479510"/>
            <a:ext cx="4275900" cy="294900"/>
          </a:xfrm>
          <a:prstGeom prst="rect">
            <a:avLst/>
          </a:prstGeom>
          <a:solidFill>
            <a:srgbClr val="FFA9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9" name="Google Shape;169;p18"/>
          <p:cNvSpPr txBox="1"/>
          <p:nvPr/>
        </p:nvSpPr>
        <p:spPr>
          <a:xfrm>
            <a:off x="197400" y="2497050"/>
            <a:ext cx="4275900" cy="259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900">
                <a:solidFill>
                  <a:schemeClr val="lt1"/>
                </a:solidFill>
                <a:latin typeface="Montserrat Black"/>
                <a:ea typeface="Montserrat Black"/>
                <a:cs typeface="Montserrat Black"/>
                <a:sym typeface="Montserrat Black"/>
              </a:rPr>
              <a:t>KEY EMOTION: </a:t>
            </a:r>
            <a:r>
              <a:rPr lang="en" sz="900" i="1">
                <a:solidFill>
                  <a:schemeClr val="lt1"/>
                </a:solidFill>
                <a:latin typeface="Montserrat Black"/>
                <a:ea typeface="Montserrat Black"/>
                <a:cs typeface="Montserrat Black"/>
                <a:sym typeface="Montserrat Black"/>
              </a:rPr>
              <a:t>Type what you want the audience to feel.</a:t>
            </a:r>
            <a:endParaRPr sz="900" i="1">
              <a:solidFill>
                <a:schemeClr val="lt1"/>
              </a:solidFill>
              <a:latin typeface="Montserrat Black"/>
              <a:ea typeface="Montserrat Black"/>
              <a:cs typeface="Montserrat Black"/>
              <a:sym typeface="Montserrat Black"/>
            </a:endParaRPr>
          </a:p>
        </p:txBody>
      </p:sp>
      <p:sp>
        <p:nvSpPr>
          <p:cNvPr id="170" name="Google Shape;170;p18"/>
          <p:cNvSpPr/>
          <p:nvPr/>
        </p:nvSpPr>
        <p:spPr>
          <a:xfrm>
            <a:off x="4644425" y="2481126"/>
            <a:ext cx="4275900" cy="294900"/>
          </a:xfrm>
          <a:prstGeom prst="rect">
            <a:avLst/>
          </a:prstGeom>
          <a:solidFill>
            <a:srgbClr val="01B43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1" name="Google Shape;171;p18"/>
          <p:cNvSpPr txBox="1"/>
          <p:nvPr/>
        </p:nvSpPr>
        <p:spPr>
          <a:xfrm>
            <a:off x="4644425" y="2498675"/>
            <a:ext cx="4279500" cy="259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900">
                <a:solidFill>
                  <a:schemeClr val="lt1"/>
                </a:solidFill>
                <a:latin typeface="Montserrat Black"/>
                <a:ea typeface="Montserrat Black"/>
                <a:cs typeface="Montserrat Black"/>
                <a:sym typeface="Montserrat Black"/>
              </a:rPr>
              <a:t>KEY EMOTION:</a:t>
            </a:r>
            <a:endParaRPr sz="900">
              <a:solidFill>
                <a:schemeClr val="lt1"/>
              </a:solidFill>
              <a:latin typeface="Montserrat Black"/>
              <a:ea typeface="Montserrat Black"/>
              <a:cs typeface="Montserrat Black"/>
              <a:sym typeface="Montserrat Black"/>
            </a:endParaRPr>
          </a:p>
        </p:txBody>
      </p:sp>
      <p:sp>
        <p:nvSpPr>
          <p:cNvPr id="172" name="Google Shape;172;p18"/>
          <p:cNvSpPr/>
          <p:nvPr/>
        </p:nvSpPr>
        <p:spPr>
          <a:xfrm>
            <a:off x="197400" y="4565833"/>
            <a:ext cx="4275900" cy="294900"/>
          </a:xfrm>
          <a:prstGeom prst="rect">
            <a:avLst/>
          </a:prstGeom>
          <a:solidFill>
            <a:srgbClr val="0056C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3" name="Google Shape;173;p18"/>
          <p:cNvSpPr txBox="1"/>
          <p:nvPr/>
        </p:nvSpPr>
        <p:spPr>
          <a:xfrm>
            <a:off x="197400" y="4583373"/>
            <a:ext cx="4279500" cy="259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900">
                <a:solidFill>
                  <a:schemeClr val="lt1"/>
                </a:solidFill>
                <a:latin typeface="Montserrat Black"/>
                <a:ea typeface="Montserrat Black"/>
                <a:cs typeface="Montserrat Black"/>
                <a:sym typeface="Montserrat Black"/>
              </a:rPr>
              <a:t>KEY EMOTION:</a:t>
            </a:r>
            <a:endParaRPr sz="900">
              <a:solidFill>
                <a:schemeClr val="lt1"/>
              </a:solidFill>
              <a:latin typeface="Montserrat Black"/>
              <a:ea typeface="Montserrat Black"/>
              <a:cs typeface="Montserrat Black"/>
              <a:sym typeface="Montserrat Black"/>
            </a:endParaRPr>
          </a:p>
        </p:txBody>
      </p:sp>
      <p:sp>
        <p:nvSpPr>
          <p:cNvPr id="174" name="Google Shape;174;p18"/>
          <p:cNvSpPr/>
          <p:nvPr/>
        </p:nvSpPr>
        <p:spPr>
          <a:xfrm>
            <a:off x="4644425" y="4572956"/>
            <a:ext cx="4275900" cy="294900"/>
          </a:xfrm>
          <a:prstGeom prst="rect">
            <a:avLst/>
          </a:prstGeom>
          <a:solidFill>
            <a:srgbClr val="6D02B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5" name="Google Shape;175;p18"/>
          <p:cNvSpPr txBox="1"/>
          <p:nvPr/>
        </p:nvSpPr>
        <p:spPr>
          <a:xfrm>
            <a:off x="4644425" y="4590497"/>
            <a:ext cx="4279500" cy="259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900">
                <a:solidFill>
                  <a:schemeClr val="lt1"/>
                </a:solidFill>
                <a:latin typeface="Montserrat Black"/>
                <a:ea typeface="Montserrat Black"/>
                <a:cs typeface="Montserrat Black"/>
                <a:sym typeface="Montserrat Black"/>
              </a:rPr>
              <a:t>KEY EMOTION:</a:t>
            </a:r>
            <a:endParaRPr sz="900">
              <a:solidFill>
                <a:schemeClr val="lt1"/>
              </a:solidFill>
              <a:latin typeface="Montserrat Black"/>
              <a:ea typeface="Montserrat Black"/>
              <a:cs typeface="Montserrat Black"/>
              <a:sym typeface="Montserrat Black"/>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180" name="Google Shape;180;p19"/>
          <p:cNvPicPr preferRelativeResize="0"/>
          <p:nvPr/>
        </p:nvPicPr>
        <p:blipFill rotWithShape="1">
          <a:blip r:embed="rId3">
            <a:alphaModFix/>
          </a:blip>
          <a:srcRect l="120" r="110"/>
          <a:stretch/>
        </p:blipFill>
        <p:spPr>
          <a:xfrm>
            <a:off x="0" y="0"/>
            <a:ext cx="9061073" cy="647875"/>
          </a:xfrm>
          <a:prstGeom prst="rect">
            <a:avLst/>
          </a:prstGeom>
          <a:noFill/>
          <a:ln>
            <a:noFill/>
          </a:ln>
        </p:spPr>
      </p:pic>
      <p:sp>
        <p:nvSpPr>
          <p:cNvPr id="181" name="Google Shape;181;p19" descr=" "/>
          <p:cNvSpPr txBox="1"/>
          <p:nvPr/>
        </p:nvSpPr>
        <p:spPr>
          <a:xfrm>
            <a:off x="128875" y="64470"/>
            <a:ext cx="7238700" cy="49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FFFFFF"/>
                </a:solidFill>
                <a:latin typeface="Montserrat Black"/>
                <a:ea typeface="Montserrat Black"/>
                <a:cs typeface="Montserrat Black"/>
                <a:sym typeface="Montserrat Black"/>
              </a:rPr>
              <a:t>Homework:</a:t>
            </a:r>
            <a:r>
              <a:rPr lang="en" sz="2000">
                <a:solidFill>
                  <a:srgbClr val="FFFFFF"/>
                </a:solidFill>
                <a:latin typeface="Montserrat SemiBold"/>
                <a:ea typeface="Montserrat SemiBold"/>
                <a:cs typeface="Montserrat SemiBold"/>
                <a:sym typeface="Montserrat SemiBold"/>
              </a:rPr>
              <a:t> Example 2 Minute Pitch</a:t>
            </a:r>
            <a:endParaRPr sz="2000">
              <a:solidFill>
                <a:srgbClr val="FFFFFF"/>
              </a:solidFill>
              <a:latin typeface="Montserrat SemiBold"/>
              <a:ea typeface="Montserrat SemiBold"/>
              <a:cs typeface="Montserrat SemiBold"/>
              <a:sym typeface="Montserrat SemiBold"/>
            </a:endParaRPr>
          </a:p>
        </p:txBody>
      </p:sp>
      <p:pic>
        <p:nvPicPr>
          <p:cNvPr id="182" name="Google Shape;182;p19"/>
          <p:cNvPicPr preferRelativeResize="0"/>
          <p:nvPr/>
        </p:nvPicPr>
        <p:blipFill rotWithShape="1">
          <a:blip r:embed="rId4">
            <a:alphaModFix/>
          </a:blip>
          <a:srcRect l="120" r="120"/>
          <a:stretch/>
        </p:blipFill>
        <p:spPr>
          <a:xfrm>
            <a:off x="8092450" y="4641055"/>
            <a:ext cx="1051560" cy="502438"/>
          </a:xfrm>
          <a:prstGeom prst="rect">
            <a:avLst/>
          </a:prstGeom>
          <a:noFill/>
          <a:ln>
            <a:noFill/>
          </a:ln>
        </p:spPr>
      </p:pic>
      <p:grpSp>
        <p:nvGrpSpPr>
          <p:cNvPr id="183" name="Google Shape;183;p19"/>
          <p:cNvGrpSpPr/>
          <p:nvPr/>
        </p:nvGrpSpPr>
        <p:grpSpPr>
          <a:xfrm>
            <a:off x="197400" y="867698"/>
            <a:ext cx="4275900" cy="1917327"/>
            <a:chOff x="197400" y="867698"/>
            <a:chExt cx="4275900" cy="1917327"/>
          </a:xfrm>
        </p:grpSpPr>
        <p:sp>
          <p:nvSpPr>
            <p:cNvPr id="184" name="Google Shape;184;p19"/>
            <p:cNvSpPr/>
            <p:nvPr/>
          </p:nvSpPr>
          <p:spPr>
            <a:xfrm>
              <a:off x="197400" y="880025"/>
              <a:ext cx="4275900" cy="1905000"/>
            </a:xfrm>
            <a:prstGeom prst="rect">
              <a:avLst/>
            </a:prstGeom>
            <a:solidFill>
              <a:schemeClr val="lt1"/>
            </a:solidFill>
            <a:ln w="28575" cap="flat" cmpd="sng">
              <a:solidFill>
                <a:srgbClr val="FFA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5" name="Google Shape;185;p19"/>
            <p:cNvSpPr/>
            <p:nvPr/>
          </p:nvSpPr>
          <p:spPr>
            <a:xfrm>
              <a:off x="197400" y="880025"/>
              <a:ext cx="4275900" cy="492600"/>
            </a:xfrm>
            <a:prstGeom prst="rect">
              <a:avLst/>
            </a:prstGeom>
            <a:solidFill>
              <a:srgbClr val="FFA9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6" name="Google Shape;186;p19"/>
            <p:cNvSpPr txBox="1"/>
            <p:nvPr/>
          </p:nvSpPr>
          <p:spPr>
            <a:xfrm>
              <a:off x="623100" y="867698"/>
              <a:ext cx="34245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solidFill>
                    <a:schemeClr val="lt1"/>
                  </a:solidFill>
                  <a:latin typeface="Montserrat Black"/>
                  <a:ea typeface="Montserrat Black"/>
                  <a:cs typeface="Montserrat Black"/>
                  <a:sym typeface="Montserrat Black"/>
                </a:rPr>
                <a:t>INTRO • 20 SECONDS</a:t>
              </a:r>
              <a:endParaRPr sz="900">
                <a:solidFill>
                  <a:schemeClr val="lt1"/>
                </a:solidFill>
                <a:latin typeface="Montserrat Black"/>
                <a:ea typeface="Montserrat Black"/>
                <a:cs typeface="Montserrat Black"/>
                <a:sym typeface="Montserrat Black"/>
              </a:endParaRPr>
            </a:p>
          </p:txBody>
        </p:sp>
        <p:sp>
          <p:nvSpPr>
            <p:cNvPr id="187" name="Google Shape;187;p19"/>
            <p:cNvSpPr txBox="1"/>
            <p:nvPr/>
          </p:nvSpPr>
          <p:spPr>
            <a:xfrm>
              <a:off x="197400" y="1026119"/>
              <a:ext cx="42759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chemeClr val="lt1"/>
                  </a:solidFill>
                  <a:latin typeface="Montserrat Black"/>
                  <a:ea typeface="Montserrat Black"/>
                  <a:cs typeface="Montserrat Black"/>
                  <a:sym typeface="Montserrat Black"/>
                </a:rPr>
                <a:t>Who </a:t>
              </a:r>
              <a:r>
                <a:rPr lang="en" sz="1000" b="1">
                  <a:solidFill>
                    <a:schemeClr val="lt1"/>
                  </a:solidFill>
                  <a:latin typeface="Montserrat"/>
                  <a:ea typeface="Montserrat"/>
                  <a:cs typeface="Montserrat"/>
                  <a:sym typeface="Montserrat"/>
                </a:rPr>
                <a:t>you are, </a:t>
              </a:r>
              <a:r>
                <a:rPr lang="en" sz="1000">
                  <a:solidFill>
                    <a:schemeClr val="lt1"/>
                  </a:solidFill>
                  <a:latin typeface="Montserrat Black"/>
                  <a:ea typeface="Montserrat Black"/>
                  <a:cs typeface="Montserrat Black"/>
                  <a:sym typeface="Montserrat Black"/>
                </a:rPr>
                <a:t>what </a:t>
              </a:r>
              <a:r>
                <a:rPr lang="en" sz="1000" b="1">
                  <a:solidFill>
                    <a:schemeClr val="lt1"/>
                  </a:solidFill>
                  <a:latin typeface="Montserrat"/>
                  <a:ea typeface="Montserrat"/>
                  <a:cs typeface="Montserrat"/>
                  <a:sym typeface="Montserrat"/>
                </a:rPr>
                <a:t>you do &amp; why you’re </a:t>
              </a:r>
              <a:r>
                <a:rPr lang="en" sz="1000">
                  <a:solidFill>
                    <a:schemeClr val="lt1"/>
                  </a:solidFill>
                  <a:latin typeface="Montserrat Black"/>
                  <a:ea typeface="Montserrat Black"/>
                  <a:cs typeface="Montserrat Black"/>
                  <a:sym typeface="Montserrat Black"/>
                </a:rPr>
                <a:t>special</a:t>
              </a:r>
              <a:r>
                <a:rPr lang="en" sz="1000" b="1">
                  <a:solidFill>
                    <a:schemeClr val="lt1"/>
                  </a:solidFill>
                  <a:latin typeface="Montserrat"/>
                  <a:ea typeface="Montserrat"/>
                  <a:cs typeface="Montserrat"/>
                  <a:sym typeface="Montserrat"/>
                </a:rPr>
                <a:t>.</a:t>
              </a:r>
              <a:endParaRPr sz="1000" b="1">
                <a:solidFill>
                  <a:schemeClr val="lt1"/>
                </a:solidFill>
                <a:latin typeface="Montserrat"/>
                <a:ea typeface="Montserrat"/>
                <a:cs typeface="Montserrat"/>
                <a:sym typeface="Montserrat"/>
              </a:endParaRPr>
            </a:p>
          </p:txBody>
        </p:sp>
      </p:grpSp>
      <p:grpSp>
        <p:nvGrpSpPr>
          <p:cNvPr id="188" name="Google Shape;188;p19"/>
          <p:cNvGrpSpPr/>
          <p:nvPr/>
        </p:nvGrpSpPr>
        <p:grpSpPr>
          <a:xfrm>
            <a:off x="4644425" y="867698"/>
            <a:ext cx="4275900" cy="1917327"/>
            <a:chOff x="4644425" y="867698"/>
            <a:chExt cx="4275900" cy="1917327"/>
          </a:xfrm>
        </p:grpSpPr>
        <p:sp>
          <p:nvSpPr>
            <p:cNvPr id="189" name="Google Shape;189;p19"/>
            <p:cNvSpPr/>
            <p:nvPr/>
          </p:nvSpPr>
          <p:spPr>
            <a:xfrm>
              <a:off x="4644425" y="880025"/>
              <a:ext cx="4275900" cy="1905000"/>
            </a:xfrm>
            <a:prstGeom prst="rect">
              <a:avLst/>
            </a:prstGeom>
            <a:solidFill>
              <a:schemeClr val="lt1"/>
            </a:solidFill>
            <a:ln w="28575" cap="flat" cmpd="sng">
              <a:solidFill>
                <a:srgbClr val="01B43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0" name="Google Shape;190;p19"/>
            <p:cNvSpPr/>
            <p:nvPr/>
          </p:nvSpPr>
          <p:spPr>
            <a:xfrm>
              <a:off x="4644425" y="880025"/>
              <a:ext cx="4275900" cy="492600"/>
            </a:xfrm>
            <a:prstGeom prst="rect">
              <a:avLst/>
            </a:prstGeom>
            <a:solidFill>
              <a:srgbClr val="01B43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1" name="Google Shape;191;p19"/>
            <p:cNvSpPr txBox="1"/>
            <p:nvPr/>
          </p:nvSpPr>
          <p:spPr>
            <a:xfrm>
              <a:off x="5070125" y="867698"/>
              <a:ext cx="34245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solidFill>
                    <a:schemeClr val="lt1"/>
                  </a:solidFill>
                  <a:latin typeface="Montserrat Black"/>
                  <a:ea typeface="Montserrat Black"/>
                  <a:cs typeface="Montserrat Black"/>
                  <a:sym typeface="Montserrat Black"/>
                </a:rPr>
                <a:t>PRODUCT • 40 SECONDS</a:t>
              </a:r>
              <a:endParaRPr sz="900">
                <a:solidFill>
                  <a:schemeClr val="lt1"/>
                </a:solidFill>
                <a:latin typeface="Montserrat Black"/>
                <a:ea typeface="Montserrat Black"/>
                <a:cs typeface="Montserrat Black"/>
                <a:sym typeface="Montserrat Black"/>
              </a:endParaRPr>
            </a:p>
          </p:txBody>
        </p:sp>
        <p:sp>
          <p:nvSpPr>
            <p:cNvPr id="192" name="Google Shape;192;p19"/>
            <p:cNvSpPr txBox="1"/>
            <p:nvPr/>
          </p:nvSpPr>
          <p:spPr>
            <a:xfrm>
              <a:off x="4644425" y="1026119"/>
              <a:ext cx="42759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b="1">
                  <a:solidFill>
                    <a:schemeClr val="lt1"/>
                  </a:solidFill>
                  <a:latin typeface="Montserrat"/>
                  <a:ea typeface="Montserrat"/>
                  <a:cs typeface="Montserrat"/>
                  <a:sym typeface="Montserrat"/>
                </a:rPr>
                <a:t>A </a:t>
              </a:r>
              <a:r>
                <a:rPr lang="en" sz="1000">
                  <a:solidFill>
                    <a:schemeClr val="lt1"/>
                  </a:solidFill>
                  <a:latin typeface="Montserrat Black"/>
                  <a:ea typeface="Montserrat Black"/>
                  <a:cs typeface="Montserrat Black"/>
                  <a:sym typeface="Montserrat Black"/>
                </a:rPr>
                <a:t>relatable</a:t>
              </a:r>
              <a:r>
                <a:rPr lang="en" sz="1000" b="1">
                  <a:solidFill>
                    <a:schemeClr val="lt1"/>
                  </a:solidFill>
                  <a:latin typeface="Montserrat"/>
                  <a:ea typeface="Montserrat"/>
                  <a:cs typeface="Montserrat"/>
                  <a:sym typeface="Montserrat"/>
                </a:rPr>
                <a:t> problem &amp; quick journey thru your </a:t>
              </a:r>
              <a:r>
                <a:rPr lang="en" sz="1000">
                  <a:solidFill>
                    <a:schemeClr val="lt1"/>
                  </a:solidFill>
                  <a:latin typeface="Montserrat Black"/>
                  <a:ea typeface="Montserrat Black"/>
                  <a:cs typeface="Montserrat Black"/>
                  <a:sym typeface="Montserrat Black"/>
                </a:rPr>
                <a:t>solution</a:t>
              </a:r>
              <a:r>
                <a:rPr lang="en" sz="1000" b="1">
                  <a:solidFill>
                    <a:schemeClr val="lt1"/>
                  </a:solidFill>
                  <a:latin typeface="Montserrat"/>
                  <a:ea typeface="Montserrat"/>
                  <a:cs typeface="Montserrat"/>
                  <a:sym typeface="Montserrat"/>
                </a:rPr>
                <a:t>.</a:t>
              </a:r>
              <a:endParaRPr sz="1000" b="1">
                <a:solidFill>
                  <a:schemeClr val="lt1"/>
                </a:solidFill>
                <a:latin typeface="Montserrat"/>
                <a:ea typeface="Montserrat"/>
                <a:cs typeface="Montserrat"/>
                <a:sym typeface="Montserrat"/>
              </a:endParaRPr>
            </a:p>
          </p:txBody>
        </p:sp>
      </p:grpSp>
      <p:grpSp>
        <p:nvGrpSpPr>
          <p:cNvPr id="193" name="Google Shape;193;p19"/>
          <p:cNvGrpSpPr/>
          <p:nvPr/>
        </p:nvGrpSpPr>
        <p:grpSpPr>
          <a:xfrm>
            <a:off x="197400" y="2956023"/>
            <a:ext cx="4275900" cy="1917327"/>
            <a:chOff x="197400" y="2956023"/>
            <a:chExt cx="4275900" cy="1917327"/>
          </a:xfrm>
        </p:grpSpPr>
        <p:sp>
          <p:nvSpPr>
            <p:cNvPr id="194" name="Google Shape;194;p19"/>
            <p:cNvSpPr/>
            <p:nvPr/>
          </p:nvSpPr>
          <p:spPr>
            <a:xfrm>
              <a:off x="197400" y="2968350"/>
              <a:ext cx="4275900" cy="1905000"/>
            </a:xfrm>
            <a:prstGeom prst="rect">
              <a:avLst/>
            </a:prstGeom>
            <a:solidFill>
              <a:schemeClr val="lt1"/>
            </a:solidFill>
            <a:ln w="28575" cap="flat" cmpd="sng">
              <a:solidFill>
                <a:srgbClr val="0056C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5" name="Google Shape;195;p19"/>
            <p:cNvSpPr/>
            <p:nvPr/>
          </p:nvSpPr>
          <p:spPr>
            <a:xfrm>
              <a:off x="197400" y="2968350"/>
              <a:ext cx="4275900" cy="492600"/>
            </a:xfrm>
            <a:prstGeom prst="rect">
              <a:avLst/>
            </a:prstGeom>
            <a:solidFill>
              <a:srgbClr val="0056C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6" name="Google Shape;196;p19"/>
            <p:cNvSpPr txBox="1"/>
            <p:nvPr/>
          </p:nvSpPr>
          <p:spPr>
            <a:xfrm>
              <a:off x="623100" y="2956023"/>
              <a:ext cx="34245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solidFill>
                    <a:schemeClr val="lt1"/>
                  </a:solidFill>
                  <a:latin typeface="Montserrat Black"/>
                  <a:ea typeface="Montserrat Black"/>
                  <a:cs typeface="Montserrat Black"/>
                  <a:sym typeface="Montserrat Black"/>
                </a:rPr>
                <a:t>TRACTION &amp; ROADMAP • 40 SECONDS</a:t>
              </a:r>
              <a:endParaRPr sz="900">
                <a:solidFill>
                  <a:schemeClr val="lt1"/>
                </a:solidFill>
                <a:latin typeface="Montserrat Black"/>
                <a:ea typeface="Montserrat Black"/>
                <a:cs typeface="Montserrat Black"/>
                <a:sym typeface="Montserrat Black"/>
              </a:endParaRPr>
            </a:p>
          </p:txBody>
        </p:sp>
        <p:sp>
          <p:nvSpPr>
            <p:cNvPr id="197" name="Google Shape;197;p19"/>
            <p:cNvSpPr txBox="1"/>
            <p:nvPr/>
          </p:nvSpPr>
          <p:spPr>
            <a:xfrm>
              <a:off x="197400" y="3114444"/>
              <a:ext cx="42759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b="1">
                  <a:solidFill>
                    <a:schemeClr val="lt1"/>
                  </a:solidFill>
                  <a:latin typeface="Montserrat"/>
                  <a:ea typeface="Montserrat"/>
                  <a:cs typeface="Montserrat"/>
                  <a:sym typeface="Montserrat"/>
                </a:rPr>
                <a:t>Your last big </a:t>
              </a:r>
              <a:r>
                <a:rPr lang="en" sz="1000">
                  <a:solidFill>
                    <a:schemeClr val="lt1"/>
                  </a:solidFill>
                  <a:latin typeface="Montserrat Black"/>
                  <a:ea typeface="Montserrat Black"/>
                  <a:cs typeface="Montserrat Black"/>
                  <a:sym typeface="Montserrat Black"/>
                </a:rPr>
                <a:t>achievement</a:t>
              </a:r>
              <a:r>
                <a:rPr lang="en" sz="1000" b="1">
                  <a:solidFill>
                    <a:schemeClr val="lt1"/>
                  </a:solidFill>
                  <a:latin typeface="Montserrat"/>
                  <a:ea typeface="Montserrat"/>
                  <a:cs typeface="Montserrat"/>
                  <a:sym typeface="Montserrat"/>
                </a:rPr>
                <a:t> &amp; next big </a:t>
              </a:r>
              <a:r>
                <a:rPr lang="en" sz="1000">
                  <a:solidFill>
                    <a:schemeClr val="lt1"/>
                  </a:solidFill>
                  <a:latin typeface="Montserrat Black"/>
                  <a:ea typeface="Montserrat Black"/>
                  <a:cs typeface="Montserrat Black"/>
                  <a:sym typeface="Montserrat Black"/>
                </a:rPr>
                <a:t>goal</a:t>
              </a:r>
              <a:r>
                <a:rPr lang="en" sz="1000" b="1">
                  <a:solidFill>
                    <a:schemeClr val="lt1"/>
                  </a:solidFill>
                  <a:latin typeface="Montserrat"/>
                  <a:ea typeface="Montserrat"/>
                  <a:cs typeface="Montserrat"/>
                  <a:sym typeface="Montserrat"/>
                </a:rPr>
                <a:t>.</a:t>
              </a:r>
              <a:endParaRPr sz="1000" b="1">
                <a:solidFill>
                  <a:schemeClr val="lt1"/>
                </a:solidFill>
                <a:latin typeface="Montserrat"/>
                <a:ea typeface="Montserrat"/>
                <a:cs typeface="Montserrat"/>
                <a:sym typeface="Montserrat"/>
              </a:endParaRPr>
            </a:p>
          </p:txBody>
        </p:sp>
      </p:grpSp>
      <p:grpSp>
        <p:nvGrpSpPr>
          <p:cNvPr id="198" name="Google Shape;198;p19"/>
          <p:cNvGrpSpPr/>
          <p:nvPr/>
        </p:nvGrpSpPr>
        <p:grpSpPr>
          <a:xfrm>
            <a:off x="4644425" y="2953512"/>
            <a:ext cx="4275900" cy="1917327"/>
            <a:chOff x="4644425" y="2953512"/>
            <a:chExt cx="4275900" cy="1917327"/>
          </a:xfrm>
        </p:grpSpPr>
        <p:sp>
          <p:nvSpPr>
            <p:cNvPr id="199" name="Google Shape;199;p19"/>
            <p:cNvSpPr/>
            <p:nvPr/>
          </p:nvSpPr>
          <p:spPr>
            <a:xfrm>
              <a:off x="4644425" y="2965839"/>
              <a:ext cx="4275900" cy="1905000"/>
            </a:xfrm>
            <a:prstGeom prst="rect">
              <a:avLst/>
            </a:prstGeom>
            <a:solidFill>
              <a:schemeClr val="lt1"/>
            </a:solidFill>
            <a:ln w="28575" cap="flat" cmpd="sng">
              <a:solidFill>
                <a:srgbClr val="6D02B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0" name="Google Shape;200;p19"/>
            <p:cNvSpPr/>
            <p:nvPr/>
          </p:nvSpPr>
          <p:spPr>
            <a:xfrm>
              <a:off x="4644425" y="2965839"/>
              <a:ext cx="4275900" cy="492600"/>
            </a:xfrm>
            <a:prstGeom prst="rect">
              <a:avLst/>
            </a:prstGeom>
            <a:solidFill>
              <a:srgbClr val="6D02B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1" name="Google Shape;201;p19"/>
            <p:cNvSpPr txBox="1"/>
            <p:nvPr/>
          </p:nvSpPr>
          <p:spPr>
            <a:xfrm>
              <a:off x="5070125" y="2953512"/>
              <a:ext cx="34245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solidFill>
                    <a:schemeClr val="lt1"/>
                  </a:solidFill>
                  <a:latin typeface="Montserrat Black"/>
                  <a:ea typeface="Montserrat Black"/>
                  <a:cs typeface="Montserrat Black"/>
                  <a:sym typeface="Montserrat Black"/>
                </a:rPr>
                <a:t>A VISIONARY ASK • 20 SECONDS</a:t>
              </a:r>
              <a:endParaRPr sz="900">
                <a:solidFill>
                  <a:schemeClr val="lt1"/>
                </a:solidFill>
                <a:latin typeface="Montserrat Black"/>
                <a:ea typeface="Montserrat Black"/>
                <a:cs typeface="Montserrat Black"/>
                <a:sym typeface="Montserrat Black"/>
              </a:endParaRPr>
            </a:p>
          </p:txBody>
        </p:sp>
        <p:sp>
          <p:nvSpPr>
            <p:cNvPr id="202" name="Google Shape;202;p19"/>
            <p:cNvSpPr txBox="1"/>
            <p:nvPr/>
          </p:nvSpPr>
          <p:spPr>
            <a:xfrm>
              <a:off x="4644425" y="3111933"/>
              <a:ext cx="4275900" cy="2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b="1">
                  <a:solidFill>
                    <a:schemeClr val="lt1"/>
                  </a:solidFill>
                  <a:latin typeface="Montserrat"/>
                  <a:ea typeface="Montserrat"/>
                  <a:cs typeface="Montserrat"/>
                  <a:sym typeface="Montserrat"/>
                </a:rPr>
                <a:t>Your </a:t>
              </a:r>
              <a:r>
                <a:rPr lang="en" sz="1000">
                  <a:solidFill>
                    <a:schemeClr val="lt1"/>
                  </a:solidFill>
                  <a:latin typeface="Montserrat Black"/>
                  <a:ea typeface="Montserrat Black"/>
                  <a:cs typeface="Montserrat Black"/>
                  <a:sym typeface="Montserrat Black"/>
                </a:rPr>
                <a:t>ask</a:t>
              </a:r>
              <a:r>
                <a:rPr lang="en" sz="1000" b="1">
                  <a:solidFill>
                    <a:schemeClr val="lt1"/>
                  </a:solidFill>
                  <a:latin typeface="Montserrat"/>
                  <a:ea typeface="Montserrat"/>
                  <a:cs typeface="Montserrat"/>
                  <a:sym typeface="Montserrat"/>
                </a:rPr>
                <a:t> to build a better, brighter future.</a:t>
              </a:r>
              <a:endParaRPr sz="1000" b="1">
                <a:solidFill>
                  <a:schemeClr val="lt1"/>
                </a:solidFill>
                <a:latin typeface="Montserrat"/>
                <a:ea typeface="Montserrat"/>
                <a:cs typeface="Montserrat"/>
                <a:sym typeface="Montserrat"/>
              </a:endParaRPr>
            </a:p>
          </p:txBody>
        </p:sp>
      </p:grpSp>
      <p:sp>
        <p:nvSpPr>
          <p:cNvPr id="203" name="Google Shape;203;p19"/>
          <p:cNvSpPr txBox="1"/>
          <p:nvPr/>
        </p:nvSpPr>
        <p:spPr>
          <a:xfrm>
            <a:off x="197400" y="3428720"/>
            <a:ext cx="42759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 i="1">
                <a:solidFill>
                  <a:schemeClr val="dk2"/>
                </a:solidFill>
                <a:latin typeface="Montserrat"/>
                <a:ea typeface="Montserrat"/>
                <a:cs typeface="Montserrat"/>
                <a:sym typeface="Montserrat"/>
              </a:rPr>
              <a:t>In year 1, we dressed 200 dogs &amp; developed a ready-to-wear collection that fits all dog breeds thanks to our scalable algorithmic patterns. We’ve dressed winners of dog shows, Crufts &amp; Westminster. We're generating $6k/mo revenue, with a clear path to scale. By Q4 2025, we project $45k/mo recurring revenue through our innovative ready-to-wear line.</a:t>
            </a:r>
            <a:endParaRPr sz="1000" i="1">
              <a:solidFill>
                <a:schemeClr val="dk2"/>
              </a:solidFill>
              <a:latin typeface="Montserrat"/>
              <a:ea typeface="Montserrat"/>
              <a:cs typeface="Montserrat"/>
              <a:sym typeface="Montserrat"/>
            </a:endParaRPr>
          </a:p>
        </p:txBody>
      </p:sp>
      <p:sp>
        <p:nvSpPr>
          <p:cNvPr id="204" name="Google Shape;204;p19"/>
          <p:cNvSpPr txBox="1"/>
          <p:nvPr/>
        </p:nvSpPr>
        <p:spPr>
          <a:xfrm>
            <a:off x="197400" y="1353312"/>
            <a:ext cx="4275900" cy="954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i="1">
                <a:solidFill>
                  <a:schemeClr val="dk2"/>
                </a:solidFill>
                <a:latin typeface="Montserrat"/>
                <a:ea typeface="Montserrat"/>
                <a:cs typeface="Montserrat"/>
                <a:sym typeface="Montserrat"/>
              </a:rPr>
              <a:t>Hi, I'm Tyberius Lawver, Founder &amp; CEO of Doggie Tuxedos. As a dog mom who believes our furry friends deserve to be part of life's most magical moments, I've created more than just clothing - I'm creating experiences that celebrate the bond between dogs and their families.</a:t>
            </a:r>
            <a:endParaRPr sz="1000" i="1">
              <a:solidFill>
                <a:schemeClr val="dk2"/>
              </a:solidFill>
              <a:latin typeface="Montserrat"/>
              <a:ea typeface="Montserrat"/>
              <a:cs typeface="Montserrat"/>
              <a:sym typeface="Montserrat"/>
            </a:endParaRPr>
          </a:p>
        </p:txBody>
      </p:sp>
      <p:sp>
        <p:nvSpPr>
          <p:cNvPr id="205" name="Google Shape;205;p19"/>
          <p:cNvSpPr txBox="1"/>
          <p:nvPr/>
        </p:nvSpPr>
        <p:spPr>
          <a:xfrm>
            <a:off x="4644425" y="1355505"/>
            <a:ext cx="4275900" cy="1262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i="1">
                <a:solidFill>
                  <a:schemeClr val="dk2"/>
                </a:solidFill>
                <a:latin typeface="Montserrat"/>
                <a:ea typeface="Montserrat"/>
                <a:cs typeface="Montserrat"/>
                <a:sym typeface="Montserrat"/>
              </a:rPr>
              <a:t>Dogs get left behind during life's memorable moments, because pet clothing is poorly designed, uncomfortable, and looks cheap. Doggie Tuxedos creates custom-fitted, tailored formal wear for dogs, ensuring they're present &amp; CELEBRATED at family events. We design for unique breeds, using high-quality fabrics that make dogs look like they truly belong.</a:t>
            </a:r>
            <a:endParaRPr sz="1000" i="1">
              <a:solidFill>
                <a:schemeClr val="dk2"/>
              </a:solidFill>
              <a:latin typeface="Montserrat"/>
              <a:ea typeface="Montserrat"/>
              <a:cs typeface="Montserrat"/>
              <a:sym typeface="Montserrat"/>
            </a:endParaRPr>
          </a:p>
          <a:p>
            <a:pPr marL="0" lvl="0" indent="0" algn="ctr" rtl="0">
              <a:spcBef>
                <a:spcPts val="0"/>
              </a:spcBef>
              <a:spcAft>
                <a:spcPts val="0"/>
              </a:spcAft>
              <a:buNone/>
            </a:pPr>
            <a:endParaRPr sz="1000" i="1">
              <a:solidFill>
                <a:schemeClr val="dk2"/>
              </a:solidFill>
              <a:latin typeface="Montserrat"/>
              <a:ea typeface="Montserrat"/>
              <a:cs typeface="Montserrat"/>
              <a:sym typeface="Montserrat"/>
            </a:endParaRPr>
          </a:p>
        </p:txBody>
      </p:sp>
      <p:sp>
        <p:nvSpPr>
          <p:cNvPr id="206" name="Google Shape;206;p19"/>
          <p:cNvSpPr txBox="1"/>
          <p:nvPr/>
        </p:nvSpPr>
        <p:spPr>
          <a:xfrm>
            <a:off x="4644425" y="3427523"/>
            <a:ext cx="42759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 i="1">
                <a:solidFill>
                  <a:schemeClr val="dk2"/>
                </a:solidFill>
                <a:latin typeface="Montserrat"/>
                <a:ea typeface="Montserrat"/>
                <a:cs typeface="Montserrat"/>
                <a:sym typeface="Montserrat"/>
              </a:rPr>
              <a:t>We're looking to raise $500,000 to fund our first ready-to-wear collection and fulfill our first purchase orders. Join us in reimagining how families celebrate - where every dog gets to be more than a spectator, but a cherished participant in life's most meaningful moments. With your support, we'll ensure no furry family member gets left behind again.</a:t>
            </a:r>
            <a:endParaRPr sz="1000" i="1">
              <a:solidFill>
                <a:schemeClr val="dk2"/>
              </a:solidFill>
              <a:latin typeface="Montserrat"/>
              <a:ea typeface="Montserrat"/>
              <a:cs typeface="Montserrat"/>
              <a:sym typeface="Montserrat"/>
            </a:endParaRPr>
          </a:p>
        </p:txBody>
      </p:sp>
      <p:sp>
        <p:nvSpPr>
          <p:cNvPr id="207" name="Google Shape;207;p19"/>
          <p:cNvSpPr/>
          <p:nvPr/>
        </p:nvSpPr>
        <p:spPr>
          <a:xfrm>
            <a:off x="197400" y="2479510"/>
            <a:ext cx="4275900" cy="294900"/>
          </a:xfrm>
          <a:prstGeom prst="rect">
            <a:avLst/>
          </a:prstGeom>
          <a:solidFill>
            <a:srgbClr val="FFA9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8" name="Google Shape;208;p19"/>
          <p:cNvSpPr txBox="1"/>
          <p:nvPr/>
        </p:nvSpPr>
        <p:spPr>
          <a:xfrm>
            <a:off x="197400" y="2497050"/>
            <a:ext cx="3716700" cy="259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900">
                <a:solidFill>
                  <a:schemeClr val="lt1"/>
                </a:solidFill>
                <a:latin typeface="Montserrat Black"/>
                <a:ea typeface="Montserrat Black"/>
                <a:cs typeface="Montserrat Black"/>
                <a:sym typeface="Montserrat Black"/>
              </a:rPr>
              <a:t>KEY EMOTION: </a:t>
            </a:r>
            <a:r>
              <a:rPr lang="en" sz="900" i="1">
                <a:solidFill>
                  <a:schemeClr val="lt1"/>
                </a:solidFill>
                <a:latin typeface="Montserrat Black"/>
                <a:ea typeface="Montserrat Black"/>
                <a:cs typeface="Montserrat Black"/>
                <a:sym typeface="Montserrat Black"/>
              </a:rPr>
              <a:t>Cute Aggression, ‘Aww, so cute!’</a:t>
            </a:r>
            <a:endParaRPr sz="900" i="1">
              <a:solidFill>
                <a:schemeClr val="lt1"/>
              </a:solidFill>
              <a:latin typeface="Montserrat Black"/>
              <a:ea typeface="Montserrat Black"/>
              <a:cs typeface="Montserrat Black"/>
              <a:sym typeface="Montserrat Black"/>
            </a:endParaRPr>
          </a:p>
        </p:txBody>
      </p:sp>
      <p:sp>
        <p:nvSpPr>
          <p:cNvPr id="209" name="Google Shape;209;p19"/>
          <p:cNvSpPr/>
          <p:nvPr/>
        </p:nvSpPr>
        <p:spPr>
          <a:xfrm>
            <a:off x="4644425" y="2481126"/>
            <a:ext cx="4275900" cy="294900"/>
          </a:xfrm>
          <a:prstGeom prst="rect">
            <a:avLst/>
          </a:prstGeom>
          <a:solidFill>
            <a:srgbClr val="01B43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0" name="Google Shape;210;p19"/>
          <p:cNvSpPr txBox="1"/>
          <p:nvPr/>
        </p:nvSpPr>
        <p:spPr>
          <a:xfrm>
            <a:off x="4644425" y="2498666"/>
            <a:ext cx="3716700" cy="259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900">
                <a:solidFill>
                  <a:schemeClr val="lt1"/>
                </a:solidFill>
                <a:latin typeface="Montserrat Black"/>
                <a:ea typeface="Montserrat Black"/>
                <a:cs typeface="Montserrat Black"/>
                <a:sym typeface="Montserrat Black"/>
              </a:rPr>
              <a:t>KEY EMOTION: </a:t>
            </a:r>
            <a:r>
              <a:rPr lang="en" sz="900" i="1">
                <a:solidFill>
                  <a:schemeClr val="lt1"/>
                </a:solidFill>
                <a:latin typeface="Montserrat Black"/>
                <a:ea typeface="Montserrat Black"/>
                <a:cs typeface="Montserrat Black"/>
                <a:sym typeface="Montserrat Black"/>
              </a:rPr>
              <a:t>Nostalgic, Warm Fuzzies</a:t>
            </a:r>
            <a:endParaRPr sz="900" i="1">
              <a:solidFill>
                <a:schemeClr val="lt1"/>
              </a:solidFill>
              <a:latin typeface="Montserrat Black"/>
              <a:ea typeface="Montserrat Black"/>
              <a:cs typeface="Montserrat Black"/>
              <a:sym typeface="Montserrat Black"/>
            </a:endParaRPr>
          </a:p>
        </p:txBody>
      </p:sp>
      <p:sp>
        <p:nvSpPr>
          <p:cNvPr id="211" name="Google Shape;211;p19"/>
          <p:cNvSpPr/>
          <p:nvPr/>
        </p:nvSpPr>
        <p:spPr>
          <a:xfrm>
            <a:off x="197400" y="4565833"/>
            <a:ext cx="4275900" cy="294900"/>
          </a:xfrm>
          <a:prstGeom prst="rect">
            <a:avLst/>
          </a:prstGeom>
          <a:solidFill>
            <a:srgbClr val="0056C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2" name="Google Shape;212;p19"/>
          <p:cNvSpPr txBox="1"/>
          <p:nvPr/>
        </p:nvSpPr>
        <p:spPr>
          <a:xfrm>
            <a:off x="197400" y="4583373"/>
            <a:ext cx="3716700" cy="259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900">
                <a:solidFill>
                  <a:schemeClr val="lt1"/>
                </a:solidFill>
                <a:latin typeface="Montserrat Black"/>
                <a:ea typeface="Montserrat Black"/>
                <a:cs typeface="Montserrat Black"/>
                <a:sym typeface="Montserrat Black"/>
              </a:rPr>
              <a:t>KEY EMOTION: </a:t>
            </a:r>
            <a:r>
              <a:rPr lang="en" sz="900" i="1">
                <a:solidFill>
                  <a:schemeClr val="lt1"/>
                </a:solidFill>
                <a:latin typeface="Montserrat Black"/>
                <a:ea typeface="Montserrat Black"/>
                <a:cs typeface="Montserrat Black"/>
                <a:sym typeface="Montserrat Black"/>
              </a:rPr>
              <a:t>Aww at accomplishments, trust in goals</a:t>
            </a:r>
            <a:endParaRPr sz="900" i="1">
              <a:solidFill>
                <a:schemeClr val="lt1"/>
              </a:solidFill>
              <a:latin typeface="Montserrat Black"/>
              <a:ea typeface="Montserrat Black"/>
              <a:cs typeface="Montserrat Black"/>
              <a:sym typeface="Montserrat Black"/>
            </a:endParaRPr>
          </a:p>
        </p:txBody>
      </p:sp>
      <p:sp>
        <p:nvSpPr>
          <p:cNvPr id="213" name="Google Shape;213;p19"/>
          <p:cNvSpPr/>
          <p:nvPr/>
        </p:nvSpPr>
        <p:spPr>
          <a:xfrm>
            <a:off x="4644425" y="4572956"/>
            <a:ext cx="4275900" cy="294900"/>
          </a:xfrm>
          <a:prstGeom prst="rect">
            <a:avLst/>
          </a:prstGeom>
          <a:solidFill>
            <a:srgbClr val="6D02B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4" name="Google Shape;214;p19"/>
          <p:cNvSpPr txBox="1"/>
          <p:nvPr/>
        </p:nvSpPr>
        <p:spPr>
          <a:xfrm>
            <a:off x="4644425" y="4590497"/>
            <a:ext cx="3716700" cy="259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900">
                <a:solidFill>
                  <a:schemeClr val="lt1"/>
                </a:solidFill>
                <a:latin typeface="Montserrat Black"/>
                <a:ea typeface="Montserrat Black"/>
                <a:cs typeface="Montserrat Black"/>
                <a:sym typeface="Montserrat Black"/>
              </a:rPr>
              <a:t>KEY EMOTION: </a:t>
            </a:r>
            <a:r>
              <a:rPr lang="en" sz="900" i="1">
                <a:solidFill>
                  <a:schemeClr val="lt1"/>
                </a:solidFill>
                <a:latin typeface="Montserrat Black"/>
                <a:ea typeface="Montserrat Black"/>
                <a:cs typeface="Montserrat Black"/>
                <a:sym typeface="Montserrat Black"/>
              </a:rPr>
              <a:t>‘I want to take my dog to my wedding!’</a:t>
            </a:r>
            <a:endParaRPr sz="900" i="1">
              <a:solidFill>
                <a:schemeClr val="lt1"/>
              </a:solidFill>
              <a:latin typeface="Montserrat Black"/>
              <a:ea typeface="Montserrat Black"/>
              <a:cs typeface="Montserrat Black"/>
              <a:sym typeface="Montserrat Black"/>
            </a:endParaRPr>
          </a:p>
        </p:txBody>
      </p:sp>
      <p:sp>
        <p:nvSpPr>
          <p:cNvPr id="215" name="Google Shape;215;p19"/>
          <p:cNvSpPr/>
          <p:nvPr/>
        </p:nvSpPr>
        <p:spPr>
          <a:xfrm>
            <a:off x="7698100" y="-1408575"/>
            <a:ext cx="2320800" cy="1049100"/>
          </a:xfrm>
          <a:prstGeom prst="wedgeRoundRectCallout">
            <a:avLst>
              <a:gd name="adj1" fmla="val -42183"/>
              <a:gd name="adj2" fmla="val 74659"/>
              <a:gd name="adj3" fmla="val 0"/>
            </a:avLst>
          </a:prstGeom>
          <a:solidFill>
            <a:srgbClr val="003A8E"/>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Clr>
                <a:schemeClr val="dk1"/>
              </a:buClr>
              <a:buSzPts val="1100"/>
              <a:buFont typeface="Arial"/>
              <a:buNone/>
            </a:pPr>
            <a:r>
              <a:rPr lang="en" sz="1200">
                <a:solidFill>
                  <a:schemeClr val="lt1"/>
                </a:solidFill>
                <a:latin typeface="Montserrat SemiBold"/>
                <a:ea typeface="Montserrat SemiBold"/>
                <a:cs typeface="Montserrat SemiBold"/>
                <a:sym typeface="Montserrat SemiBold"/>
              </a:rPr>
              <a:t>Scroll to page 23 to</a:t>
            </a:r>
            <a:endParaRPr sz="1200">
              <a:solidFill>
                <a:schemeClr val="lt1"/>
              </a:solidFill>
              <a:latin typeface="Montserrat SemiBold"/>
              <a:ea typeface="Montserrat SemiBold"/>
              <a:cs typeface="Montserrat SemiBold"/>
              <a:sym typeface="Montserrat SemiBold"/>
            </a:endParaRPr>
          </a:p>
          <a:p>
            <a:pPr marL="0" lvl="0" indent="0" algn="ctr" rtl="0">
              <a:lnSpc>
                <a:spcPct val="115000"/>
              </a:lnSpc>
              <a:spcBef>
                <a:spcPts val="0"/>
              </a:spcBef>
              <a:spcAft>
                <a:spcPts val="0"/>
              </a:spcAft>
              <a:buClr>
                <a:schemeClr val="dk1"/>
              </a:buClr>
              <a:buSzPts val="1100"/>
              <a:buFont typeface="Arial"/>
              <a:buNone/>
            </a:pPr>
            <a:r>
              <a:rPr lang="en" sz="1200">
                <a:solidFill>
                  <a:schemeClr val="lt1"/>
                </a:solidFill>
                <a:latin typeface="Montserrat SemiBold"/>
                <a:ea typeface="Montserrat SemiBold"/>
                <a:cs typeface="Montserrat SemiBold"/>
                <a:sym typeface="Montserrat SemiBold"/>
              </a:rPr>
              <a:t>see how we’d visualize</a:t>
            </a:r>
            <a:endParaRPr sz="1200">
              <a:solidFill>
                <a:schemeClr val="lt1"/>
              </a:solidFill>
              <a:latin typeface="Montserrat SemiBold"/>
              <a:ea typeface="Montserrat SemiBold"/>
              <a:cs typeface="Montserrat SemiBold"/>
              <a:sym typeface="Montserrat SemiBold"/>
            </a:endParaRPr>
          </a:p>
          <a:p>
            <a:pPr marL="0" lvl="0" indent="0" algn="ctr" rtl="0">
              <a:lnSpc>
                <a:spcPct val="115000"/>
              </a:lnSpc>
              <a:spcBef>
                <a:spcPts val="0"/>
              </a:spcBef>
              <a:spcAft>
                <a:spcPts val="0"/>
              </a:spcAft>
              <a:buNone/>
            </a:pPr>
            <a:r>
              <a:rPr lang="en" sz="1200">
                <a:solidFill>
                  <a:schemeClr val="lt1"/>
                </a:solidFill>
                <a:latin typeface="Montserrat SemiBold"/>
                <a:ea typeface="Montserrat SemiBold"/>
                <a:cs typeface="Montserrat SemiBold"/>
                <a:sym typeface="Montserrat SemiBold"/>
              </a:rPr>
              <a:t>this story!</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20" descr=" "/>
          <p:cNvSpPr/>
          <p:nvPr/>
        </p:nvSpPr>
        <p:spPr>
          <a:xfrm rot="10800000" flipH="1">
            <a:off x="0" y="1336668"/>
            <a:ext cx="9144000" cy="3870600"/>
          </a:xfrm>
          <a:prstGeom prst="rect">
            <a:avLst/>
          </a:prstGeom>
          <a:solidFill>
            <a:srgbClr val="FFA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0" descr=" "/>
          <p:cNvSpPr/>
          <p:nvPr/>
        </p:nvSpPr>
        <p:spPr>
          <a:xfrm flipH="1">
            <a:off x="-45762" y="0"/>
            <a:ext cx="9235500" cy="1348500"/>
          </a:xfrm>
          <a:prstGeom prst="triangle">
            <a:avLst>
              <a:gd name="adj" fmla="val 50000"/>
            </a:avLst>
          </a:prstGeom>
          <a:solidFill>
            <a:srgbClr val="FFA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0" descr=" "/>
          <p:cNvSpPr txBox="1"/>
          <p:nvPr/>
        </p:nvSpPr>
        <p:spPr>
          <a:xfrm>
            <a:off x="-12" y="1562073"/>
            <a:ext cx="9144000" cy="714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900">
                <a:solidFill>
                  <a:srgbClr val="FFFFFF"/>
                </a:solidFill>
                <a:latin typeface="Montserrat SemiBold"/>
                <a:ea typeface="Montserrat SemiBold"/>
                <a:cs typeface="Montserrat SemiBold"/>
                <a:sym typeface="Montserrat SemiBold"/>
              </a:rPr>
              <a:t>Extra Helpful</a:t>
            </a:r>
            <a:endParaRPr sz="2900">
              <a:solidFill>
                <a:srgbClr val="FFFFFF"/>
              </a:solidFill>
              <a:latin typeface="Montserrat SemiBold"/>
              <a:ea typeface="Montserrat SemiBold"/>
              <a:cs typeface="Montserrat SemiBold"/>
              <a:sym typeface="Montserrat SemiBold"/>
            </a:endParaRPr>
          </a:p>
        </p:txBody>
      </p:sp>
      <p:sp>
        <p:nvSpPr>
          <p:cNvPr id="223" name="Google Shape;223;p20" descr=" "/>
          <p:cNvSpPr txBox="1"/>
          <p:nvPr/>
        </p:nvSpPr>
        <p:spPr>
          <a:xfrm>
            <a:off x="-12" y="1833915"/>
            <a:ext cx="9144000" cy="714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8400">
                <a:solidFill>
                  <a:srgbClr val="FFFFFF"/>
                </a:solidFill>
                <a:latin typeface="Montserrat Black"/>
                <a:ea typeface="Montserrat Black"/>
                <a:cs typeface="Montserrat Black"/>
                <a:sym typeface="Montserrat Black"/>
              </a:rPr>
              <a:t>tips &amp; tricks</a:t>
            </a:r>
            <a:endParaRPr sz="8400">
              <a:solidFill>
                <a:srgbClr val="FFFFFF"/>
              </a:solidFill>
              <a:latin typeface="Montserrat Black"/>
              <a:ea typeface="Montserrat Black"/>
              <a:cs typeface="Montserrat Black"/>
              <a:sym typeface="Montserrat Black"/>
            </a:endParaRPr>
          </a:p>
        </p:txBody>
      </p:sp>
      <p:sp>
        <p:nvSpPr>
          <p:cNvPr id="224" name="Google Shape;224;p20"/>
          <p:cNvSpPr/>
          <p:nvPr/>
        </p:nvSpPr>
        <p:spPr>
          <a:xfrm flipH="1">
            <a:off x="-12" y="3934368"/>
            <a:ext cx="9144000" cy="1272900"/>
          </a:xfrm>
          <a:prstGeom prst="triangle">
            <a:avLst>
              <a:gd name="adj" fmla="val 5000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pic>
        <p:nvPicPr>
          <p:cNvPr id="231" name="Google Shape;231;p21"/>
          <p:cNvPicPr preferRelativeResize="0"/>
          <p:nvPr/>
        </p:nvPicPr>
        <p:blipFill rotWithShape="1">
          <a:blip r:embed="rId3">
            <a:alphaModFix/>
          </a:blip>
          <a:srcRect t="110" b="120"/>
          <a:stretch/>
        </p:blipFill>
        <p:spPr>
          <a:xfrm>
            <a:off x="0" y="8"/>
            <a:ext cx="9061703" cy="644922"/>
          </a:xfrm>
          <a:prstGeom prst="rect">
            <a:avLst/>
          </a:prstGeom>
          <a:noFill/>
          <a:ln>
            <a:noFill/>
          </a:ln>
        </p:spPr>
      </p:pic>
      <p:pic>
        <p:nvPicPr>
          <p:cNvPr id="232" name="Google Shape;232;p21"/>
          <p:cNvPicPr preferRelativeResize="0"/>
          <p:nvPr/>
        </p:nvPicPr>
        <p:blipFill rotWithShape="1">
          <a:blip r:embed="rId4">
            <a:alphaModFix/>
          </a:blip>
          <a:srcRect l="30" r="20"/>
          <a:stretch/>
        </p:blipFill>
        <p:spPr>
          <a:xfrm rot="10800000">
            <a:off x="-2" y="4503415"/>
            <a:ext cx="4647158" cy="640080"/>
          </a:xfrm>
          <a:prstGeom prst="rect">
            <a:avLst/>
          </a:prstGeom>
          <a:noFill/>
          <a:ln>
            <a:noFill/>
          </a:ln>
        </p:spPr>
      </p:pic>
      <p:sp>
        <p:nvSpPr>
          <p:cNvPr id="233" name="Google Shape;233;p21" descr=" "/>
          <p:cNvSpPr txBox="1"/>
          <p:nvPr/>
        </p:nvSpPr>
        <p:spPr>
          <a:xfrm>
            <a:off x="128875" y="87013"/>
            <a:ext cx="7238700" cy="46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Montserrat SemiBold"/>
                <a:ea typeface="Montserrat SemiBold"/>
                <a:cs typeface="Montserrat SemiBold"/>
                <a:sym typeface="Montserrat SemiBold"/>
              </a:rPr>
              <a:t>Ceemo’s Perfect </a:t>
            </a:r>
            <a:r>
              <a:rPr lang="en" sz="1800">
                <a:solidFill>
                  <a:srgbClr val="FFFFFF"/>
                </a:solidFill>
                <a:latin typeface="Montserrat Black"/>
                <a:ea typeface="Montserrat Black"/>
                <a:cs typeface="Montserrat Black"/>
                <a:sym typeface="Montserrat Black"/>
              </a:rPr>
              <a:t>Pitch</a:t>
            </a:r>
            <a:r>
              <a:rPr lang="en" sz="1800">
                <a:solidFill>
                  <a:srgbClr val="FFFFFF"/>
                </a:solidFill>
                <a:latin typeface="Montserrat SemiBold"/>
                <a:ea typeface="Montserrat SemiBold"/>
                <a:cs typeface="Montserrat SemiBold"/>
                <a:sym typeface="Montserrat SemiBold"/>
              </a:rPr>
              <a:t> Pro-Tips</a:t>
            </a:r>
            <a:endParaRPr sz="1800">
              <a:solidFill>
                <a:srgbClr val="FFFFFF"/>
              </a:solidFill>
              <a:latin typeface="Montserrat SemiBold"/>
              <a:ea typeface="Montserrat SemiBold"/>
              <a:cs typeface="Montserrat SemiBold"/>
              <a:sym typeface="Montserrat SemiBold"/>
            </a:endParaRPr>
          </a:p>
        </p:txBody>
      </p:sp>
      <p:pic>
        <p:nvPicPr>
          <p:cNvPr id="234" name="Google Shape;234;p21" title="Einstein-Equations.png"/>
          <p:cNvPicPr preferRelativeResize="0"/>
          <p:nvPr/>
        </p:nvPicPr>
        <p:blipFill>
          <a:blip r:embed="rId5">
            <a:alphaModFix amt="41000"/>
          </a:blip>
          <a:stretch>
            <a:fillRect/>
          </a:stretch>
        </p:blipFill>
        <p:spPr>
          <a:xfrm>
            <a:off x="5800150" y="791075"/>
            <a:ext cx="3162875" cy="2535064"/>
          </a:xfrm>
          <a:prstGeom prst="rect">
            <a:avLst/>
          </a:prstGeom>
          <a:noFill/>
          <a:ln>
            <a:noFill/>
          </a:ln>
        </p:spPr>
      </p:pic>
      <p:pic>
        <p:nvPicPr>
          <p:cNvPr id="235" name="Google Shape;235;p21" title="Einstein-CeemoGray.png"/>
          <p:cNvPicPr preferRelativeResize="0"/>
          <p:nvPr/>
        </p:nvPicPr>
        <p:blipFill>
          <a:blip r:embed="rId6">
            <a:alphaModFix/>
          </a:blip>
          <a:stretch>
            <a:fillRect/>
          </a:stretch>
        </p:blipFill>
        <p:spPr>
          <a:xfrm>
            <a:off x="6488376" y="1259674"/>
            <a:ext cx="1949726" cy="3243750"/>
          </a:xfrm>
          <a:prstGeom prst="rect">
            <a:avLst/>
          </a:prstGeom>
          <a:noFill/>
          <a:ln>
            <a:noFill/>
          </a:ln>
        </p:spPr>
      </p:pic>
      <p:sp>
        <p:nvSpPr>
          <p:cNvPr id="236" name="Google Shape;236;p21"/>
          <p:cNvSpPr/>
          <p:nvPr/>
        </p:nvSpPr>
        <p:spPr>
          <a:xfrm>
            <a:off x="214107" y="928193"/>
            <a:ext cx="640200" cy="640200"/>
          </a:xfrm>
          <a:prstGeom prst="ellipse">
            <a:avLst/>
          </a:prstGeom>
          <a:gradFill>
            <a:gsLst>
              <a:gs pos="0">
                <a:srgbClr val="FFD800"/>
              </a:gs>
              <a:gs pos="100000">
                <a:srgbClr val="FFA900"/>
              </a:gs>
            </a:gsLst>
            <a:lin ang="5400012" scaled="0"/>
          </a:gra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237" name="Google Shape;237;p21"/>
          <p:cNvGrpSpPr/>
          <p:nvPr/>
        </p:nvGrpSpPr>
        <p:grpSpPr>
          <a:xfrm>
            <a:off x="902622" y="851456"/>
            <a:ext cx="5235600" cy="793675"/>
            <a:chOff x="854025" y="1337425"/>
            <a:chExt cx="5235600" cy="793675"/>
          </a:xfrm>
        </p:grpSpPr>
        <p:sp>
          <p:nvSpPr>
            <p:cNvPr id="238" name="Google Shape;238;p21"/>
            <p:cNvSpPr txBox="1"/>
            <p:nvPr/>
          </p:nvSpPr>
          <p:spPr>
            <a:xfrm>
              <a:off x="854025" y="1337425"/>
              <a:ext cx="5235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rgbClr val="003A8E"/>
                  </a:solidFill>
                  <a:latin typeface="Montserrat Black"/>
                  <a:ea typeface="Montserrat Black"/>
                  <a:cs typeface="Montserrat Black"/>
                  <a:sym typeface="Montserrat Black"/>
                </a:rPr>
                <a:t>One</a:t>
              </a:r>
              <a:r>
                <a:rPr lang="en" sz="1800" b="1">
                  <a:solidFill>
                    <a:srgbClr val="003A8E"/>
                  </a:solidFill>
                  <a:latin typeface="Montserrat"/>
                  <a:ea typeface="Montserrat"/>
                  <a:cs typeface="Montserrat"/>
                  <a:sym typeface="Montserrat"/>
                </a:rPr>
                <a:t> Slide, One </a:t>
              </a:r>
              <a:r>
                <a:rPr lang="en" sz="1800">
                  <a:solidFill>
                    <a:srgbClr val="003A8E"/>
                  </a:solidFill>
                  <a:latin typeface="Montserrat Black"/>
                  <a:ea typeface="Montserrat Black"/>
                  <a:cs typeface="Montserrat Black"/>
                  <a:sym typeface="Montserrat Black"/>
                </a:rPr>
                <a:t>Big</a:t>
              </a:r>
              <a:r>
                <a:rPr lang="en" sz="1800" b="1">
                  <a:solidFill>
                    <a:srgbClr val="003A8E"/>
                  </a:solidFill>
                  <a:latin typeface="Montserrat"/>
                  <a:ea typeface="Montserrat"/>
                  <a:cs typeface="Montserrat"/>
                  <a:sym typeface="Montserrat"/>
                </a:rPr>
                <a:t> Idea</a:t>
              </a:r>
              <a:endParaRPr sz="1800" b="1">
                <a:solidFill>
                  <a:srgbClr val="003A8E"/>
                </a:solidFill>
                <a:latin typeface="Montserrat"/>
                <a:ea typeface="Montserrat"/>
                <a:cs typeface="Montserrat"/>
                <a:sym typeface="Montserrat"/>
              </a:endParaRPr>
            </a:p>
          </p:txBody>
        </p:sp>
        <p:sp>
          <p:nvSpPr>
            <p:cNvPr id="239" name="Google Shape;239;p21"/>
            <p:cNvSpPr txBox="1"/>
            <p:nvPr/>
          </p:nvSpPr>
          <p:spPr>
            <a:xfrm>
              <a:off x="854025" y="1648700"/>
              <a:ext cx="4928100" cy="482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900">
                  <a:solidFill>
                    <a:schemeClr val="dk1"/>
                  </a:solidFill>
                  <a:latin typeface="Montserrat Medium"/>
                  <a:ea typeface="Montserrat Medium"/>
                  <a:cs typeface="Montserrat Medium"/>
                  <a:sym typeface="Montserrat Medium"/>
                </a:rPr>
                <a:t>Give each slide </a:t>
              </a:r>
              <a:r>
                <a:rPr lang="en" sz="900" b="1">
                  <a:solidFill>
                    <a:schemeClr val="dk1"/>
                  </a:solidFill>
                  <a:latin typeface="Montserrat"/>
                  <a:ea typeface="Montserrat"/>
                  <a:cs typeface="Montserrat"/>
                  <a:sym typeface="Montserrat"/>
                </a:rPr>
                <a:t>one key message </a:t>
              </a:r>
              <a:r>
                <a:rPr lang="en" sz="900">
                  <a:solidFill>
                    <a:schemeClr val="dk1"/>
                  </a:solidFill>
                  <a:latin typeface="Montserrat Medium"/>
                  <a:ea typeface="Montserrat Medium"/>
                  <a:cs typeface="Montserrat Medium"/>
                  <a:sym typeface="Montserrat Medium"/>
                </a:rPr>
                <a:t>you want your audience to understand &amp; remember. Ensure every word &amp; design element </a:t>
              </a:r>
              <a:r>
                <a:rPr lang="en" sz="900" i="1">
                  <a:solidFill>
                    <a:schemeClr val="dk1"/>
                  </a:solidFill>
                  <a:latin typeface="Montserrat SemiBold"/>
                  <a:ea typeface="Montserrat SemiBold"/>
                  <a:cs typeface="Montserrat SemiBold"/>
                  <a:sym typeface="Montserrat SemiBold"/>
                </a:rPr>
                <a:t>reinforces</a:t>
              </a:r>
              <a:r>
                <a:rPr lang="en" sz="900">
                  <a:solidFill>
                    <a:schemeClr val="dk1"/>
                  </a:solidFill>
                  <a:latin typeface="Montserrat Medium"/>
                  <a:ea typeface="Montserrat Medium"/>
                  <a:cs typeface="Montserrat Medium"/>
                  <a:sym typeface="Montserrat Medium"/>
                </a:rPr>
                <a:t> that one key point.</a:t>
              </a:r>
              <a:endParaRPr sz="1000">
                <a:solidFill>
                  <a:schemeClr val="dk2"/>
                </a:solidFill>
                <a:latin typeface="Montserrat Medium"/>
                <a:ea typeface="Montserrat Medium"/>
                <a:cs typeface="Montserrat Medium"/>
                <a:sym typeface="Montserrat Medium"/>
              </a:endParaRPr>
            </a:p>
          </p:txBody>
        </p:sp>
      </p:grpSp>
      <p:sp>
        <p:nvSpPr>
          <p:cNvPr id="240" name="Google Shape;240;p21"/>
          <p:cNvSpPr/>
          <p:nvPr/>
        </p:nvSpPr>
        <p:spPr>
          <a:xfrm>
            <a:off x="214107" y="1806168"/>
            <a:ext cx="640200" cy="640200"/>
          </a:xfrm>
          <a:prstGeom prst="ellipse">
            <a:avLst/>
          </a:prstGeom>
          <a:gradFill>
            <a:gsLst>
              <a:gs pos="0">
                <a:srgbClr val="FFD800"/>
              </a:gs>
              <a:gs pos="100000">
                <a:srgbClr val="FFA900"/>
              </a:gs>
            </a:gsLst>
            <a:lin ang="5400012" scaled="0"/>
          </a:gra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241" name="Google Shape;241;p21"/>
          <p:cNvGrpSpPr/>
          <p:nvPr/>
        </p:nvGrpSpPr>
        <p:grpSpPr>
          <a:xfrm>
            <a:off x="902622" y="1729431"/>
            <a:ext cx="5235600" cy="793675"/>
            <a:chOff x="854025" y="1337425"/>
            <a:chExt cx="5235600" cy="793675"/>
          </a:xfrm>
        </p:grpSpPr>
        <p:sp>
          <p:nvSpPr>
            <p:cNvPr id="242" name="Google Shape;242;p21"/>
            <p:cNvSpPr txBox="1"/>
            <p:nvPr/>
          </p:nvSpPr>
          <p:spPr>
            <a:xfrm>
              <a:off x="854025" y="1337425"/>
              <a:ext cx="5235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rgbClr val="003A8E"/>
                  </a:solidFill>
                  <a:latin typeface="Montserrat Black"/>
                  <a:ea typeface="Montserrat Black"/>
                  <a:cs typeface="Montserrat Black"/>
                  <a:sym typeface="Montserrat Black"/>
                </a:rPr>
                <a:t>One</a:t>
              </a:r>
              <a:r>
                <a:rPr lang="en" sz="1800" b="1">
                  <a:solidFill>
                    <a:srgbClr val="003A8E"/>
                  </a:solidFill>
                  <a:latin typeface="Montserrat"/>
                  <a:ea typeface="Montserrat"/>
                  <a:cs typeface="Montserrat"/>
                  <a:sym typeface="Montserrat"/>
                </a:rPr>
                <a:t> Slide, One Guiding </a:t>
              </a:r>
              <a:r>
                <a:rPr lang="en" sz="1800">
                  <a:solidFill>
                    <a:srgbClr val="003A8E"/>
                  </a:solidFill>
                  <a:latin typeface="Montserrat Black"/>
                  <a:ea typeface="Montserrat Black"/>
                  <a:cs typeface="Montserrat Black"/>
                  <a:sym typeface="Montserrat Black"/>
                </a:rPr>
                <a:t>Feeling</a:t>
              </a:r>
              <a:endParaRPr sz="1800">
                <a:solidFill>
                  <a:srgbClr val="003A8E"/>
                </a:solidFill>
                <a:latin typeface="Montserrat Black"/>
                <a:ea typeface="Montserrat Black"/>
                <a:cs typeface="Montserrat Black"/>
                <a:sym typeface="Montserrat Black"/>
              </a:endParaRPr>
            </a:p>
          </p:txBody>
        </p:sp>
        <p:sp>
          <p:nvSpPr>
            <p:cNvPr id="243" name="Google Shape;243;p21"/>
            <p:cNvSpPr txBox="1"/>
            <p:nvPr/>
          </p:nvSpPr>
          <p:spPr>
            <a:xfrm>
              <a:off x="854025" y="1648700"/>
              <a:ext cx="4928100" cy="482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900">
                  <a:solidFill>
                    <a:schemeClr val="dk1"/>
                  </a:solidFill>
                  <a:latin typeface="Montserrat Medium"/>
                  <a:ea typeface="Montserrat Medium"/>
                  <a:cs typeface="Montserrat Medium"/>
                  <a:sym typeface="Montserrat Medium"/>
                </a:rPr>
                <a:t>Once you’ve decided on your message, pick a feeling or </a:t>
              </a:r>
              <a:r>
                <a:rPr lang="en" sz="900" i="1">
                  <a:solidFill>
                    <a:schemeClr val="dk1"/>
                  </a:solidFill>
                  <a:latin typeface="Montserrat Medium"/>
                  <a:ea typeface="Montserrat Medium"/>
                  <a:cs typeface="Montserrat Medium"/>
                  <a:sym typeface="Montserrat Medium"/>
                </a:rPr>
                <a:t>‘Ah HA!’</a:t>
              </a:r>
              <a:r>
                <a:rPr lang="en" sz="900">
                  <a:solidFill>
                    <a:schemeClr val="dk1"/>
                  </a:solidFill>
                  <a:latin typeface="Montserrat Medium"/>
                  <a:ea typeface="Montserrat Medium"/>
                  <a:cs typeface="Montserrat Medium"/>
                  <a:sym typeface="Montserrat Medium"/>
                </a:rPr>
                <a:t> moment that will make your </a:t>
              </a:r>
              <a:r>
                <a:rPr lang="en" sz="900" b="1">
                  <a:solidFill>
                    <a:schemeClr val="dk1"/>
                  </a:solidFill>
                  <a:latin typeface="Montserrat"/>
                  <a:ea typeface="Montserrat"/>
                  <a:cs typeface="Montserrat"/>
                  <a:sym typeface="Montserrat"/>
                </a:rPr>
                <a:t>big idea</a:t>
              </a:r>
              <a:r>
                <a:rPr lang="en" sz="900">
                  <a:solidFill>
                    <a:schemeClr val="dk1"/>
                  </a:solidFill>
                  <a:latin typeface="Montserrat Medium"/>
                  <a:ea typeface="Montserrat Medium"/>
                  <a:cs typeface="Montserrat Medium"/>
                  <a:sym typeface="Montserrat Medium"/>
                </a:rPr>
                <a:t> </a:t>
              </a:r>
              <a:r>
                <a:rPr lang="en" sz="900" i="1">
                  <a:solidFill>
                    <a:schemeClr val="dk1"/>
                  </a:solidFill>
                  <a:latin typeface="Montserrat SemiBold"/>
                  <a:ea typeface="Montserrat SemiBold"/>
                  <a:cs typeface="Montserrat SemiBold"/>
                  <a:sym typeface="Montserrat SemiBold"/>
                </a:rPr>
                <a:t>impactful</a:t>
              </a:r>
              <a:r>
                <a:rPr lang="en" sz="900">
                  <a:solidFill>
                    <a:schemeClr val="dk1"/>
                  </a:solidFill>
                  <a:latin typeface="Montserrat Medium"/>
                  <a:ea typeface="Montserrat Medium"/>
                  <a:cs typeface="Montserrat Medium"/>
                  <a:sym typeface="Montserrat Medium"/>
                </a:rPr>
                <a:t>. Plan your </a:t>
              </a:r>
              <a:r>
                <a:rPr lang="en" sz="900" i="1">
                  <a:solidFill>
                    <a:schemeClr val="dk1"/>
                  </a:solidFill>
                  <a:latin typeface="Montserrat SemiBold"/>
                  <a:ea typeface="Montserrat SemiBold"/>
                  <a:cs typeface="Montserrat SemiBold"/>
                  <a:sym typeface="Montserrat SemiBold"/>
                </a:rPr>
                <a:t>script</a:t>
              </a:r>
              <a:r>
                <a:rPr lang="en" sz="900">
                  <a:solidFill>
                    <a:schemeClr val="dk1"/>
                  </a:solidFill>
                  <a:latin typeface="Montserrat Medium"/>
                  <a:ea typeface="Montserrat Medium"/>
                  <a:cs typeface="Montserrat Medium"/>
                  <a:sym typeface="Montserrat Medium"/>
                </a:rPr>
                <a:t> &amp; </a:t>
              </a:r>
              <a:r>
                <a:rPr lang="en" sz="900" i="1">
                  <a:solidFill>
                    <a:schemeClr val="dk1"/>
                  </a:solidFill>
                  <a:latin typeface="Montserrat SemiBold"/>
                  <a:ea typeface="Montserrat SemiBold"/>
                  <a:cs typeface="Montserrat SemiBold"/>
                  <a:sym typeface="Montserrat SemiBold"/>
                </a:rPr>
                <a:t>performance</a:t>
              </a:r>
              <a:r>
                <a:rPr lang="en" sz="900">
                  <a:solidFill>
                    <a:schemeClr val="dk1"/>
                  </a:solidFill>
                  <a:latin typeface="Montserrat Medium"/>
                  <a:ea typeface="Montserrat Medium"/>
                  <a:cs typeface="Montserrat Medium"/>
                  <a:sym typeface="Montserrat Medium"/>
                </a:rPr>
                <a:t> accordingly!</a:t>
              </a:r>
              <a:endParaRPr sz="900">
                <a:solidFill>
                  <a:schemeClr val="dk1"/>
                </a:solidFill>
                <a:latin typeface="Montserrat Medium"/>
                <a:ea typeface="Montserrat Medium"/>
                <a:cs typeface="Montserrat Medium"/>
                <a:sym typeface="Montserrat Medium"/>
              </a:endParaRPr>
            </a:p>
          </p:txBody>
        </p:sp>
      </p:grpSp>
      <p:pic>
        <p:nvPicPr>
          <p:cNvPr id="244" name="Google Shape;244;p21" title="icons8-wise-mind-1200.png"/>
          <p:cNvPicPr preferRelativeResize="0"/>
          <p:nvPr/>
        </p:nvPicPr>
        <p:blipFill rotWithShape="1">
          <a:blip r:embed="rId7">
            <a:alphaModFix/>
          </a:blip>
          <a:srcRect b="10"/>
          <a:stretch/>
        </p:blipFill>
        <p:spPr>
          <a:xfrm>
            <a:off x="303334" y="1895429"/>
            <a:ext cx="461724" cy="461700"/>
          </a:xfrm>
          <a:prstGeom prst="rect">
            <a:avLst/>
          </a:prstGeom>
          <a:noFill/>
          <a:ln>
            <a:noFill/>
          </a:ln>
        </p:spPr>
      </p:pic>
      <p:grpSp>
        <p:nvGrpSpPr>
          <p:cNvPr id="245" name="Google Shape;245;p21"/>
          <p:cNvGrpSpPr/>
          <p:nvPr/>
        </p:nvGrpSpPr>
        <p:grpSpPr>
          <a:xfrm>
            <a:off x="214107" y="2607406"/>
            <a:ext cx="5924115" cy="793675"/>
            <a:chOff x="165510" y="1337425"/>
            <a:chExt cx="5924115" cy="793675"/>
          </a:xfrm>
        </p:grpSpPr>
        <p:sp>
          <p:nvSpPr>
            <p:cNvPr id="246" name="Google Shape;246;p21"/>
            <p:cNvSpPr/>
            <p:nvPr/>
          </p:nvSpPr>
          <p:spPr>
            <a:xfrm>
              <a:off x="165510" y="1414163"/>
              <a:ext cx="640200" cy="640200"/>
            </a:xfrm>
            <a:prstGeom prst="ellipse">
              <a:avLst/>
            </a:prstGeom>
            <a:gradFill>
              <a:gsLst>
                <a:gs pos="0">
                  <a:srgbClr val="FFD800"/>
                </a:gs>
                <a:gs pos="100000">
                  <a:srgbClr val="FFA900"/>
                </a:gs>
              </a:gsLst>
              <a:lin ang="5400012" scaled="0"/>
            </a:gra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247" name="Google Shape;247;p21"/>
            <p:cNvGrpSpPr/>
            <p:nvPr/>
          </p:nvGrpSpPr>
          <p:grpSpPr>
            <a:xfrm>
              <a:off x="854025" y="1337425"/>
              <a:ext cx="5235600" cy="793675"/>
              <a:chOff x="854025" y="1337425"/>
              <a:chExt cx="5235600" cy="793675"/>
            </a:xfrm>
          </p:grpSpPr>
          <p:sp>
            <p:nvSpPr>
              <p:cNvPr id="248" name="Google Shape;248;p21"/>
              <p:cNvSpPr txBox="1"/>
              <p:nvPr/>
            </p:nvSpPr>
            <p:spPr>
              <a:xfrm>
                <a:off x="854025" y="1337425"/>
                <a:ext cx="5235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003A8E"/>
                    </a:solidFill>
                    <a:latin typeface="Montserrat"/>
                    <a:ea typeface="Montserrat"/>
                    <a:cs typeface="Montserrat"/>
                    <a:sym typeface="Montserrat"/>
                  </a:rPr>
                  <a:t>Rule the Stage with </a:t>
                </a:r>
                <a:r>
                  <a:rPr lang="en" sz="1800">
                    <a:solidFill>
                      <a:srgbClr val="003A8E"/>
                    </a:solidFill>
                    <a:latin typeface="Montserrat Black"/>
                    <a:ea typeface="Montserrat Black"/>
                    <a:cs typeface="Montserrat Black"/>
                    <a:sym typeface="Montserrat Black"/>
                  </a:rPr>
                  <a:t>The Rule of</a:t>
                </a:r>
                <a:r>
                  <a:rPr lang="en" sz="1800" b="1">
                    <a:solidFill>
                      <a:srgbClr val="003A8E"/>
                    </a:solidFill>
                    <a:latin typeface="Montserrat"/>
                    <a:ea typeface="Montserrat"/>
                    <a:cs typeface="Montserrat"/>
                    <a:sym typeface="Montserrat"/>
                  </a:rPr>
                  <a:t> </a:t>
                </a:r>
                <a:r>
                  <a:rPr lang="en" sz="1800">
                    <a:solidFill>
                      <a:srgbClr val="003A8E"/>
                    </a:solidFill>
                    <a:latin typeface="Montserrat Black"/>
                    <a:ea typeface="Montserrat Black"/>
                    <a:cs typeface="Montserrat Black"/>
                    <a:sym typeface="Montserrat Black"/>
                  </a:rPr>
                  <a:t>3’s</a:t>
                </a:r>
                <a:endParaRPr sz="1800">
                  <a:solidFill>
                    <a:srgbClr val="003A8E"/>
                  </a:solidFill>
                  <a:latin typeface="Montserrat Black"/>
                  <a:ea typeface="Montserrat Black"/>
                  <a:cs typeface="Montserrat Black"/>
                  <a:sym typeface="Montserrat Black"/>
                </a:endParaRPr>
              </a:p>
            </p:txBody>
          </p:sp>
          <p:sp>
            <p:nvSpPr>
              <p:cNvPr id="249" name="Google Shape;249;p21"/>
              <p:cNvSpPr txBox="1"/>
              <p:nvPr/>
            </p:nvSpPr>
            <p:spPr>
              <a:xfrm>
                <a:off x="854025" y="1648700"/>
                <a:ext cx="4928100" cy="482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900">
                    <a:solidFill>
                      <a:schemeClr val="dk1"/>
                    </a:solidFill>
                    <a:latin typeface="Montserrat Medium"/>
                    <a:ea typeface="Montserrat Medium"/>
                    <a:cs typeface="Montserrat Medium"/>
                    <a:sym typeface="Montserrat Medium"/>
                  </a:rPr>
                  <a:t>It’s proven that our working memories can retain </a:t>
                </a:r>
                <a:r>
                  <a:rPr lang="en" sz="900" b="1">
                    <a:solidFill>
                      <a:schemeClr val="dk1"/>
                    </a:solidFill>
                    <a:latin typeface="Montserrat"/>
                    <a:ea typeface="Montserrat"/>
                    <a:cs typeface="Montserrat"/>
                    <a:sym typeface="Montserrat"/>
                  </a:rPr>
                  <a:t>3</a:t>
                </a:r>
                <a:r>
                  <a:rPr lang="en" sz="900">
                    <a:solidFill>
                      <a:schemeClr val="dk1"/>
                    </a:solidFill>
                    <a:latin typeface="Montserrat Medium"/>
                    <a:ea typeface="Montserrat Medium"/>
                    <a:cs typeface="Montserrat Medium"/>
                    <a:sym typeface="Montserrat Medium"/>
                  </a:rPr>
                  <a:t> things at a time. Add a 4th &amp; </a:t>
                </a:r>
                <a:r>
                  <a:rPr lang="en" sz="900" i="1">
                    <a:solidFill>
                      <a:schemeClr val="dk1"/>
                    </a:solidFill>
                    <a:latin typeface="Montserrat SemiBold"/>
                    <a:ea typeface="Montserrat SemiBold"/>
                    <a:cs typeface="Montserrat SemiBold"/>
                    <a:sym typeface="Montserrat SemiBold"/>
                  </a:rPr>
                  <a:t>we’ll start to forget</a:t>
                </a:r>
                <a:r>
                  <a:rPr lang="en" sz="900">
                    <a:solidFill>
                      <a:schemeClr val="dk1"/>
                    </a:solidFill>
                    <a:latin typeface="Montserrat Medium"/>
                    <a:ea typeface="Montserrat Medium"/>
                    <a:cs typeface="Montserrat Medium"/>
                    <a:sym typeface="Montserrat Medium"/>
                  </a:rPr>
                  <a:t>! Stick to </a:t>
                </a:r>
                <a:r>
                  <a:rPr lang="en" sz="900" i="1">
                    <a:solidFill>
                      <a:schemeClr val="dk1"/>
                    </a:solidFill>
                    <a:latin typeface="Montserrat SemiBold"/>
                    <a:ea typeface="Montserrat SemiBold"/>
                    <a:cs typeface="Montserrat SemiBold"/>
                    <a:sym typeface="Montserrat SemiBold"/>
                  </a:rPr>
                  <a:t>3 things per slide</a:t>
                </a:r>
                <a:r>
                  <a:rPr lang="en" sz="900">
                    <a:solidFill>
                      <a:schemeClr val="dk1"/>
                    </a:solidFill>
                    <a:latin typeface="Montserrat Medium"/>
                    <a:ea typeface="Montserrat Medium"/>
                    <a:cs typeface="Montserrat Medium"/>
                    <a:sym typeface="Montserrat Medium"/>
                  </a:rPr>
                  <a:t>, or group items into </a:t>
                </a:r>
                <a:r>
                  <a:rPr lang="en" sz="900" i="1">
                    <a:solidFill>
                      <a:schemeClr val="dk1"/>
                    </a:solidFill>
                    <a:latin typeface="Montserrat SemiBold"/>
                    <a:ea typeface="Montserrat SemiBold"/>
                    <a:cs typeface="Montserrat SemiBold"/>
                    <a:sym typeface="Montserrat SemiBold"/>
                  </a:rPr>
                  <a:t>3 categories</a:t>
                </a:r>
                <a:r>
                  <a:rPr lang="en" sz="900">
                    <a:solidFill>
                      <a:schemeClr val="dk1"/>
                    </a:solidFill>
                    <a:latin typeface="Montserrat Medium"/>
                    <a:ea typeface="Montserrat Medium"/>
                    <a:cs typeface="Montserrat Medium"/>
                    <a:sym typeface="Montserrat Medium"/>
                  </a:rPr>
                  <a:t>.</a:t>
                </a:r>
                <a:endParaRPr sz="900">
                  <a:solidFill>
                    <a:schemeClr val="dk1"/>
                  </a:solidFill>
                  <a:latin typeface="Montserrat Medium"/>
                  <a:ea typeface="Montserrat Medium"/>
                  <a:cs typeface="Montserrat Medium"/>
                  <a:sym typeface="Montserrat Medium"/>
                </a:endParaRPr>
              </a:p>
            </p:txBody>
          </p:sp>
        </p:grpSp>
        <p:pic>
          <p:nvPicPr>
            <p:cNvPr id="250" name="Google Shape;250;p21" title="icons8-3-1200.png"/>
            <p:cNvPicPr preferRelativeResize="0"/>
            <p:nvPr/>
          </p:nvPicPr>
          <p:blipFill rotWithShape="1">
            <a:blip r:embed="rId8">
              <a:alphaModFix/>
            </a:blip>
            <a:srcRect b="10"/>
            <a:stretch/>
          </p:blipFill>
          <p:spPr>
            <a:xfrm>
              <a:off x="254738" y="1503424"/>
              <a:ext cx="461724" cy="461700"/>
            </a:xfrm>
            <a:prstGeom prst="rect">
              <a:avLst/>
            </a:prstGeom>
            <a:noFill/>
            <a:ln>
              <a:noFill/>
            </a:ln>
          </p:spPr>
        </p:pic>
      </p:grpSp>
      <p:sp>
        <p:nvSpPr>
          <p:cNvPr id="251" name="Google Shape;251;p21"/>
          <p:cNvSpPr/>
          <p:nvPr/>
        </p:nvSpPr>
        <p:spPr>
          <a:xfrm>
            <a:off x="214107" y="3562118"/>
            <a:ext cx="640200" cy="640200"/>
          </a:xfrm>
          <a:prstGeom prst="ellipse">
            <a:avLst/>
          </a:prstGeom>
          <a:gradFill>
            <a:gsLst>
              <a:gs pos="0">
                <a:srgbClr val="FFD800"/>
              </a:gs>
              <a:gs pos="100000">
                <a:srgbClr val="FFA900"/>
              </a:gs>
            </a:gsLst>
            <a:lin ang="5400012" scaled="0"/>
          </a:gra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252" name="Google Shape;252;p21"/>
          <p:cNvGrpSpPr/>
          <p:nvPr/>
        </p:nvGrpSpPr>
        <p:grpSpPr>
          <a:xfrm>
            <a:off x="902622" y="3485381"/>
            <a:ext cx="5235600" cy="793669"/>
            <a:chOff x="854025" y="1337425"/>
            <a:chExt cx="5235600" cy="793669"/>
          </a:xfrm>
        </p:grpSpPr>
        <p:sp>
          <p:nvSpPr>
            <p:cNvPr id="253" name="Google Shape;253;p21"/>
            <p:cNvSpPr txBox="1"/>
            <p:nvPr/>
          </p:nvSpPr>
          <p:spPr>
            <a:xfrm>
              <a:off x="854025" y="1337425"/>
              <a:ext cx="5235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003A8E"/>
                  </a:solidFill>
                  <a:latin typeface="Montserrat"/>
                  <a:ea typeface="Montserrat"/>
                  <a:cs typeface="Montserrat"/>
                  <a:sym typeface="Montserrat"/>
                </a:rPr>
                <a:t>Step By Step With </a:t>
              </a:r>
              <a:r>
                <a:rPr lang="en" sz="1800">
                  <a:solidFill>
                    <a:srgbClr val="003A8E"/>
                  </a:solidFill>
                  <a:latin typeface="Montserrat Black"/>
                  <a:ea typeface="Montserrat Black"/>
                  <a:cs typeface="Montserrat Black"/>
                  <a:sym typeface="Montserrat Black"/>
                </a:rPr>
                <a:t>Simple Transitions</a:t>
              </a:r>
              <a:endParaRPr sz="1800" i="1">
                <a:solidFill>
                  <a:srgbClr val="003A8E"/>
                </a:solidFill>
                <a:latin typeface="Montserrat Black"/>
                <a:ea typeface="Montserrat Black"/>
                <a:cs typeface="Montserrat Black"/>
                <a:sym typeface="Montserrat Black"/>
              </a:endParaRPr>
            </a:p>
          </p:txBody>
        </p:sp>
        <p:sp>
          <p:nvSpPr>
            <p:cNvPr id="254" name="Google Shape;254;p21"/>
            <p:cNvSpPr txBox="1"/>
            <p:nvPr/>
          </p:nvSpPr>
          <p:spPr>
            <a:xfrm>
              <a:off x="854028" y="1648694"/>
              <a:ext cx="4977300" cy="482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900">
                  <a:solidFill>
                    <a:schemeClr val="dk1"/>
                  </a:solidFill>
                  <a:latin typeface="Montserrat Medium"/>
                  <a:ea typeface="Montserrat Medium"/>
                  <a:cs typeface="Montserrat Medium"/>
                  <a:sym typeface="Montserrat Medium"/>
                </a:rPr>
                <a:t>It’s easy for audiences to </a:t>
              </a:r>
              <a:r>
                <a:rPr lang="en" sz="900" i="1">
                  <a:solidFill>
                    <a:schemeClr val="dk1"/>
                  </a:solidFill>
                  <a:latin typeface="Montserrat SemiBold"/>
                  <a:ea typeface="Montserrat SemiBold"/>
                  <a:cs typeface="Montserrat SemiBold"/>
                  <a:sym typeface="Montserrat SemiBold"/>
                </a:rPr>
                <a:t>read ahead or get overwhelmed</a:t>
              </a:r>
              <a:r>
                <a:rPr lang="en" sz="900">
                  <a:solidFill>
                    <a:schemeClr val="dk1"/>
                  </a:solidFill>
                  <a:latin typeface="Montserrat Medium"/>
                  <a:ea typeface="Montserrat Medium"/>
                  <a:cs typeface="Montserrat Medium"/>
                  <a:sym typeface="Montserrat Medium"/>
                </a:rPr>
                <a:t>. If you’re okay with it, keep us on track with </a:t>
              </a:r>
              <a:r>
                <a:rPr lang="en" sz="900" b="1">
                  <a:solidFill>
                    <a:schemeClr val="dk1"/>
                  </a:solidFill>
                  <a:latin typeface="Montserrat"/>
                  <a:ea typeface="Montserrat"/>
                  <a:cs typeface="Montserrat"/>
                  <a:sym typeface="Montserrat"/>
                </a:rPr>
                <a:t>simple transitions</a:t>
              </a:r>
              <a:r>
                <a:rPr lang="en" sz="900">
                  <a:solidFill>
                    <a:schemeClr val="dk1"/>
                  </a:solidFill>
                  <a:latin typeface="Montserrat Medium"/>
                  <a:ea typeface="Montserrat Medium"/>
                  <a:cs typeface="Montserrat Medium"/>
                  <a:sym typeface="Montserrat Medium"/>
                </a:rPr>
                <a:t>; build each item in as you talk about it.</a:t>
              </a:r>
              <a:endParaRPr sz="1000" b="1">
                <a:solidFill>
                  <a:schemeClr val="dk2"/>
                </a:solidFill>
                <a:latin typeface="Montserrat"/>
                <a:ea typeface="Montserrat"/>
                <a:cs typeface="Montserrat"/>
                <a:sym typeface="Montserrat"/>
              </a:endParaRPr>
            </a:p>
          </p:txBody>
        </p:sp>
      </p:grpSp>
      <p:pic>
        <p:nvPicPr>
          <p:cNvPr id="255" name="Google Shape;255;p21" title="icons8-steps-1200.png"/>
          <p:cNvPicPr preferRelativeResize="0"/>
          <p:nvPr/>
        </p:nvPicPr>
        <p:blipFill rotWithShape="1">
          <a:blip r:embed="rId9">
            <a:alphaModFix/>
          </a:blip>
          <a:srcRect b="10"/>
          <a:stretch/>
        </p:blipFill>
        <p:spPr>
          <a:xfrm>
            <a:off x="333476" y="3681501"/>
            <a:ext cx="401451" cy="401424"/>
          </a:xfrm>
          <a:prstGeom prst="rect">
            <a:avLst/>
          </a:prstGeom>
          <a:noFill/>
          <a:ln>
            <a:noFill/>
          </a:ln>
        </p:spPr>
      </p:pic>
      <p:pic>
        <p:nvPicPr>
          <p:cNvPr id="256" name="Google Shape;256;p21" title="icon-idea-centered.png"/>
          <p:cNvPicPr preferRelativeResize="0"/>
          <p:nvPr/>
        </p:nvPicPr>
        <p:blipFill>
          <a:blip r:embed="rId10">
            <a:alphaModFix/>
          </a:blip>
          <a:stretch>
            <a:fillRect/>
          </a:stretch>
        </p:blipFill>
        <p:spPr>
          <a:xfrm>
            <a:off x="285259" y="1019688"/>
            <a:ext cx="497877" cy="457201"/>
          </a:xfrm>
          <a:prstGeom prst="rect">
            <a:avLst/>
          </a:prstGeom>
          <a:noFill/>
          <a:ln>
            <a:noFill/>
          </a:ln>
        </p:spPr>
      </p:pic>
      <p:sp>
        <p:nvSpPr>
          <p:cNvPr id="257" name="Google Shape;257;p21"/>
          <p:cNvSpPr txBox="1"/>
          <p:nvPr/>
        </p:nvSpPr>
        <p:spPr>
          <a:xfrm>
            <a:off x="3806490" y="4544252"/>
            <a:ext cx="5235600" cy="523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2200">
                <a:solidFill>
                  <a:srgbClr val="003A8E"/>
                </a:solidFill>
                <a:latin typeface="Montserrat Black"/>
                <a:ea typeface="Montserrat Black"/>
                <a:cs typeface="Montserrat Black"/>
                <a:sym typeface="Montserrat Black"/>
              </a:rPr>
              <a:t>Big</a:t>
            </a:r>
            <a:r>
              <a:rPr lang="en" sz="2200" b="1">
                <a:solidFill>
                  <a:srgbClr val="003A8E"/>
                </a:solidFill>
                <a:latin typeface="Montserrat"/>
                <a:ea typeface="Montserrat"/>
                <a:cs typeface="Montserrat"/>
                <a:sym typeface="Montserrat"/>
              </a:rPr>
              <a:t> Advice For </a:t>
            </a:r>
            <a:r>
              <a:rPr lang="en" sz="2200">
                <a:solidFill>
                  <a:srgbClr val="003A8E"/>
                </a:solidFill>
                <a:latin typeface="Montserrat Black"/>
                <a:ea typeface="Montserrat Black"/>
                <a:cs typeface="Montserrat Black"/>
                <a:sym typeface="Montserrat Black"/>
              </a:rPr>
              <a:t>Big</a:t>
            </a:r>
            <a:r>
              <a:rPr lang="en" sz="2200" b="1">
                <a:solidFill>
                  <a:srgbClr val="003A8E"/>
                </a:solidFill>
                <a:latin typeface="Montserrat"/>
                <a:ea typeface="Montserrat"/>
                <a:cs typeface="Montserrat"/>
                <a:sym typeface="Montserrat"/>
              </a:rPr>
              <a:t> Brains</a:t>
            </a:r>
            <a:endParaRPr sz="2200" b="1">
              <a:solidFill>
                <a:srgbClr val="003A8E"/>
              </a:solidFill>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pic>
        <p:nvPicPr>
          <p:cNvPr id="262" name="Google Shape;262;p22"/>
          <p:cNvPicPr preferRelativeResize="0"/>
          <p:nvPr/>
        </p:nvPicPr>
        <p:blipFill rotWithShape="1">
          <a:blip r:embed="rId3">
            <a:alphaModFix/>
          </a:blip>
          <a:srcRect t="110" b="120"/>
          <a:stretch/>
        </p:blipFill>
        <p:spPr>
          <a:xfrm>
            <a:off x="0" y="8"/>
            <a:ext cx="9061703" cy="644922"/>
          </a:xfrm>
          <a:prstGeom prst="rect">
            <a:avLst/>
          </a:prstGeom>
          <a:noFill/>
          <a:ln>
            <a:noFill/>
          </a:ln>
        </p:spPr>
      </p:pic>
      <p:pic>
        <p:nvPicPr>
          <p:cNvPr id="263" name="Google Shape;263;p22"/>
          <p:cNvPicPr preferRelativeResize="0"/>
          <p:nvPr/>
        </p:nvPicPr>
        <p:blipFill rotWithShape="1">
          <a:blip r:embed="rId4">
            <a:alphaModFix/>
          </a:blip>
          <a:srcRect l="30" r="20"/>
          <a:stretch/>
        </p:blipFill>
        <p:spPr>
          <a:xfrm rot="10800000">
            <a:off x="-2" y="4503415"/>
            <a:ext cx="4647158" cy="640080"/>
          </a:xfrm>
          <a:prstGeom prst="rect">
            <a:avLst/>
          </a:prstGeom>
          <a:noFill/>
          <a:ln>
            <a:noFill/>
          </a:ln>
        </p:spPr>
      </p:pic>
      <p:sp>
        <p:nvSpPr>
          <p:cNvPr id="264" name="Google Shape;264;p22" descr=" "/>
          <p:cNvSpPr txBox="1"/>
          <p:nvPr/>
        </p:nvSpPr>
        <p:spPr>
          <a:xfrm>
            <a:off x="128875" y="87013"/>
            <a:ext cx="7238700" cy="46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Montserrat SemiBold"/>
                <a:ea typeface="Montserrat SemiBold"/>
                <a:cs typeface="Montserrat SemiBold"/>
                <a:sym typeface="Montserrat SemiBold"/>
              </a:rPr>
              <a:t>Ceemo’s Perfect </a:t>
            </a:r>
            <a:r>
              <a:rPr lang="en" sz="1800">
                <a:solidFill>
                  <a:srgbClr val="FFFFFF"/>
                </a:solidFill>
                <a:latin typeface="Montserrat Black"/>
                <a:ea typeface="Montserrat Black"/>
                <a:cs typeface="Montserrat Black"/>
                <a:sym typeface="Montserrat Black"/>
              </a:rPr>
              <a:t>Presenting</a:t>
            </a:r>
            <a:r>
              <a:rPr lang="en" sz="1800">
                <a:solidFill>
                  <a:srgbClr val="FFFFFF"/>
                </a:solidFill>
                <a:latin typeface="Montserrat SemiBold"/>
                <a:ea typeface="Montserrat SemiBold"/>
                <a:cs typeface="Montserrat SemiBold"/>
                <a:sym typeface="Montserrat SemiBold"/>
              </a:rPr>
              <a:t> Pro-Tips</a:t>
            </a:r>
            <a:endParaRPr sz="1800">
              <a:solidFill>
                <a:srgbClr val="FFFFFF"/>
              </a:solidFill>
              <a:latin typeface="Montserrat SemiBold"/>
              <a:ea typeface="Montserrat SemiBold"/>
              <a:cs typeface="Montserrat SemiBold"/>
              <a:sym typeface="Montserrat SemiBold"/>
            </a:endParaRPr>
          </a:p>
        </p:txBody>
      </p:sp>
      <p:sp>
        <p:nvSpPr>
          <p:cNvPr id="265" name="Google Shape;265;p22"/>
          <p:cNvSpPr/>
          <p:nvPr/>
        </p:nvSpPr>
        <p:spPr>
          <a:xfrm>
            <a:off x="214107" y="928193"/>
            <a:ext cx="640200" cy="640200"/>
          </a:xfrm>
          <a:prstGeom prst="ellipse">
            <a:avLst/>
          </a:prstGeom>
          <a:gradFill>
            <a:gsLst>
              <a:gs pos="0">
                <a:srgbClr val="FFD800"/>
              </a:gs>
              <a:gs pos="100000">
                <a:srgbClr val="FFA900"/>
              </a:gs>
            </a:gsLst>
            <a:lin ang="5400012" scaled="0"/>
          </a:gra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266" name="Google Shape;266;p22"/>
          <p:cNvGrpSpPr/>
          <p:nvPr/>
        </p:nvGrpSpPr>
        <p:grpSpPr>
          <a:xfrm>
            <a:off x="902622" y="851456"/>
            <a:ext cx="5235600" cy="793675"/>
            <a:chOff x="854025" y="1337425"/>
            <a:chExt cx="5235600" cy="793675"/>
          </a:xfrm>
        </p:grpSpPr>
        <p:sp>
          <p:nvSpPr>
            <p:cNvPr id="267" name="Google Shape;267;p22"/>
            <p:cNvSpPr txBox="1"/>
            <p:nvPr/>
          </p:nvSpPr>
          <p:spPr>
            <a:xfrm>
              <a:off x="854025" y="1337425"/>
              <a:ext cx="5235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003A8E"/>
                  </a:solidFill>
                  <a:latin typeface="Montserrat"/>
                  <a:ea typeface="Montserrat"/>
                  <a:cs typeface="Montserrat"/>
                  <a:sym typeface="Montserrat"/>
                </a:rPr>
                <a:t>Remember To </a:t>
              </a:r>
              <a:r>
                <a:rPr lang="en" sz="1800">
                  <a:solidFill>
                    <a:srgbClr val="003A8E"/>
                  </a:solidFill>
                  <a:latin typeface="Montserrat Black"/>
                  <a:ea typeface="Montserrat Black"/>
                  <a:cs typeface="Montserrat Black"/>
                  <a:sym typeface="Montserrat Black"/>
                </a:rPr>
                <a:t>Breathe</a:t>
              </a:r>
              <a:endParaRPr sz="1800">
                <a:solidFill>
                  <a:srgbClr val="003A8E"/>
                </a:solidFill>
                <a:latin typeface="Montserrat Black"/>
                <a:ea typeface="Montserrat Black"/>
                <a:cs typeface="Montserrat Black"/>
                <a:sym typeface="Montserrat Black"/>
              </a:endParaRPr>
            </a:p>
          </p:txBody>
        </p:sp>
        <p:sp>
          <p:nvSpPr>
            <p:cNvPr id="268" name="Google Shape;268;p22"/>
            <p:cNvSpPr txBox="1"/>
            <p:nvPr/>
          </p:nvSpPr>
          <p:spPr>
            <a:xfrm>
              <a:off x="854025" y="1648700"/>
              <a:ext cx="4928100" cy="482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900">
                  <a:solidFill>
                    <a:schemeClr val="dk1"/>
                  </a:solidFill>
                  <a:latin typeface="Montserrat Medium"/>
                  <a:ea typeface="Montserrat Medium"/>
                  <a:cs typeface="Montserrat Medium"/>
                  <a:sym typeface="Montserrat Medium"/>
                </a:rPr>
                <a:t>Adrenaline </a:t>
              </a:r>
              <a:r>
                <a:rPr lang="en" sz="900" i="1">
                  <a:solidFill>
                    <a:schemeClr val="dk1"/>
                  </a:solidFill>
                  <a:latin typeface="Montserrat SemiBold"/>
                  <a:ea typeface="Montserrat SemiBold"/>
                  <a:cs typeface="Montserrat SemiBold"/>
                  <a:sym typeface="Montserrat SemiBold"/>
                </a:rPr>
                <a:t>will</a:t>
              </a:r>
              <a:r>
                <a:rPr lang="en" sz="900">
                  <a:solidFill>
                    <a:schemeClr val="dk1"/>
                  </a:solidFill>
                  <a:latin typeface="Montserrat Medium"/>
                  <a:ea typeface="Montserrat Medium"/>
                  <a:cs typeface="Montserrat Medium"/>
                  <a:sym typeface="Montserrat Medium"/>
                </a:rPr>
                <a:t> start pumping before a pitch! Try </a:t>
              </a:r>
              <a:r>
                <a:rPr lang="en" sz="900" b="1">
                  <a:solidFill>
                    <a:schemeClr val="dk1"/>
                  </a:solidFill>
                  <a:latin typeface="Montserrat"/>
                  <a:ea typeface="Montserrat"/>
                  <a:cs typeface="Montserrat"/>
                  <a:sym typeface="Montserrat"/>
                </a:rPr>
                <a:t>Box Breathing</a:t>
              </a:r>
              <a:r>
                <a:rPr lang="en" sz="900">
                  <a:solidFill>
                    <a:schemeClr val="dk1"/>
                  </a:solidFill>
                  <a:latin typeface="Montserrat Medium"/>
                  <a:ea typeface="Montserrat Medium"/>
                  <a:cs typeface="Montserrat Medium"/>
                  <a:sym typeface="Montserrat Medium"/>
                </a:rPr>
                <a:t>: inhale for 3 seconds, hold for 3, exhale for 3, hold for 3, repeat. Breathe in </a:t>
              </a:r>
              <a:r>
                <a:rPr lang="en" sz="900" b="1">
                  <a:solidFill>
                    <a:schemeClr val="dk1"/>
                  </a:solidFill>
                  <a:latin typeface="Montserrat"/>
                  <a:ea typeface="Montserrat"/>
                  <a:cs typeface="Montserrat"/>
                  <a:sym typeface="Montserrat"/>
                </a:rPr>
                <a:t>deep</a:t>
              </a:r>
              <a:r>
                <a:rPr lang="en" sz="900">
                  <a:solidFill>
                    <a:schemeClr val="dk1"/>
                  </a:solidFill>
                  <a:latin typeface="Montserrat Medium"/>
                  <a:ea typeface="Montserrat Medium"/>
                  <a:cs typeface="Montserrat Medium"/>
                  <a:sym typeface="Montserrat Medium"/>
                </a:rPr>
                <a:t>, </a:t>
              </a:r>
              <a:r>
                <a:rPr lang="en" sz="900" i="1">
                  <a:solidFill>
                    <a:schemeClr val="dk1"/>
                  </a:solidFill>
                  <a:latin typeface="Montserrat SemiBold"/>
                  <a:ea typeface="Montserrat SemiBold"/>
                  <a:cs typeface="Montserrat SemiBold"/>
                  <a:sym typeface="Montserrat SemiBold"/>
                </a:rPr>
                <a:t>it works!</a:t>
              </a:r>
              <a:endParaRPr sz="1000" i="1">
                <a:solidFill>
                  <a:schemeClr val="dk2"/>
                </a:solidFill>
                <a:latin typeface="Montserrat SemiBold"/>
                <a:ea typeface="Montserrat SemiBold"/>
                <a:cs typeface="Montserrat SemiBold"/>
                <a:sym typeface="Montserrat SemiBold"/>
              </a:endParaRPr>
            </a:p>
          </p:txBody>
        </p:sp>
      </p:grpSp>
      <p:sp>
        <p:nvSpPr>
          <p:cNvPr id="269" name="Google Shape;269;p22"/>
          <p:cNvSpPr/>
          <p:nvPr/>
        </p:nvSpPr>
        <p:spPr>
          <a:xfrm>
            <a:off x="214107" y="1806168"/>
            <a:ext cx="640200" cy="640200"/>
          </a:xfrm>
          <a:prstGeom prst="ellipse">
            <a:avLst/>
          </a:prstGeom>
          <a:gradFill>
            <a:gsLst>
              <a:gs pos="0">
                <a:srgbClr val="FFD800"/>
              </a:gs>
              <a:gs pos="100000">
                <a:srgbClr val="FFA900"/>
              </a:gs>
            </a:gsLst>
            <a:lin ang="5400012" scaled="0"/>
          </a:gra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270" name="Google Shape;270;p22"/>
          <p:cNvGrpSpPr/>
          <p:nvPr/>
        </p:nvGrpSpPr>
        <p:grpSpPr>
          <a:xfrm>
            <a:off x="902622" y="1729431"/>
            <a:ext cx="5235600" cy="793669"/>
            <a:chOff x="854025" y="1337425"/>
            <a:chExt cx="5235600" cy="793669"/>
          </a:xfrm>
        </p:grpSpPr>
        <p:sp>
          <p:nvSpPr>
            <p:cNvPr id="271" name="Google Shape;271;p22"/>
            <p:cNvSpPr txBox="1"/>
            <p:nvPr/>
          </p:nvSpPr>
          <p:spPr>
            <a:xfrm>
              <a:off x="854025" y="1337425"/>
              <a:ext cx="5235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003A8E"/>
                  </a:solidFill>
                  <a:latin typeface="Montserrat"/>
                  <a:ea typeface="Montserrat"/>
                  <a:cs typeface="Montserrat"/>
                  <a:sym typeface="Montserrat"/>
                </a:rPr>
                <a:t>The Audience Is A </a:t>
              </a:r>
              <a:r>
                <a:rPr lang="en" sz="1800">
                  <a:solidFill>
                    <a:srgbClr val="003A8E"/>
                  </a:solidFill>
                  <a:latin typeface="Montserrat Black"/>
                  <a:ea typeface="Montserrat Black"/>
                  <a:cs typeface="Montserrat Black"/>
                  <a:sym typeface="Montserrat Black"/>
                </a:rPr>
                <a:t>Mirror</a:t>
              </a:r>
              <a:endParaRPr sz="1800" b="1">
                <a:solidFill>
                  <a:srgbClr val="003A8E"/>
                </a:solidFill>
                <a:latin typeface="Montserrat"/>
                <a:ea typeface="Montserrat"/>
                <a:cs typeface="Montserrat"/>
                <a:sym typeface="Montserrat"/>
              </a:endParaRPr>
            </a:p>
          </p:txBody>
        </p:sp>
        <p:sp>
          <p:nvSpPr>
            <p:cNvPr id="272" name="Google Shape;272;p22"/>
            <p:cNvSpPr txBox="1"/>
            <p:nvPr/>
          </p:nvSpPr>
          <p:spPr>
            <a:xfrm>
              <a:off x="854028" y="1648694"/>
              <a:ext cx="5117700" cy="482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900">
                  <a:solidFill>
                    <a:schemeClr val="dk1"/>
                  </a:solidFill>
                  <a:latin typeface="Montserrat Medium"/>
                  <a:ea typeface="Montserrat Medium"/>
                  <a:cs typeface="Montserrat Medium"/>
                  <a:sym typeface="Montserrat Medium"/>
                </a:rPr>
                <a:t>Whatever emotions you present will be </a:t>
              </a:r>
              <a:r>
                <a:rPr lang="en" sz="900" i="1">
                  <a:solidFill>
                    <a:schemeClr val="dk1"/>
                  </a:solidFill>
                  <a:latin typeface="Montserrat SemiBold"/>
                  <a:ea typeface="Montserrat SemiBold"/>
                  <a:cs typeface="Montserrat SemiBold"/>
                  <a:sym typeface="Montserrat SemiBold"/>
                </a:rPr>
                <a:t>reflected back</a:t>
              </a:r>
              <a:r>
                <a:rPr lang="en" sz="900">
                  <a:solidFill>
                    <a:schemeClr val="dk1"/>
                  </a:solidFill>
                  <a:latin typeface="Montserrat Medium"/>
                  <a:ea typeface="Montserrat Medium"/>
                  <a:cs typeface="Montserrat Medium"/>
                  <a:sym typeface="Montserrat Medium"/>
                </a:rPr>
                <a:t> by the audience. If </a:t>
              </a:r>
              <a:r>
                <a:rPr lang="en" sz="900" i="1">
                  <a:solidFill>
                    <a:schemeClr val="dk1"/>
                  </a:solidFill>
                  <a:latin typeface="Montserrat SemiBold"/>
                  <a:ea typeface="Montserrat SemiBold"/>
                  <a:cs typeface="Montserrat SemiBold"/>
                  <a:sym typeface="Montserrat SemiBold"/>
                </a:rPr>
                <a:t>you’re</a:t>
              </a:r>
              <a:r>
                <a:rPr lang="en" sz="900">
                  <a:solidFill>
                    <a:schemeClr val="dk1"/>
                  </a:solidFill>
                  <a:latin typeface="Montserrat Medium"/>
                  <a:ea typeface="Montserrat Medium"/>
                  <a:cs typeface="Montserrat Medium"/>
                  <a:sym typeface="Montserrat Medium"/>
                </a:rPr>
                <a:t> nervous, </a:t>
              </a:r>
              <a:r>
                <a:rPr lang="en" sz="900" i="1">
                  <a:solidFill>
                    <a:schemeClr val="dk1"/>
                  </a:solidFill>
                  <a:latin typeface="Montserrat SemiBold"/>
                  <a:ea typeface="Montserrat SemiBold"/>
                  <a:cs typeface="Montserrat SemiBold"/>
                  <a:sym typeface="Montserrat SemiBold"/>
                </a:rPr>
                <a:t>they’ll</a:t>
              </a:r>
              <a:r>
                <a:rPr lang="en" sz="900">
                  <a:solidFill>
                    <a:schemeClr val="dk1"/>
                  </a:solidFill>
                  <a:latin typeface="Montserrat Medium"/>
                  <a:ea typeface="Montserrat Medium"/>
                  <a:cs typeface="Montserrat Medium"/>
                  <a:sym typeface="Montserrat Medium"/>
                </a:rPr>
                <a:t> be nervous. Pitch like they’re </a:t>
              </a:r>
              <a:r>
                <a:rPr lang="en" sz="900" i="1">
                  <a:solidFill>
                    <a:schemeClr val="dk1"/>
                  </a:solidFill>
                  <a:latin typeface="Montserrat SemiBold"/>
                  <a:ea typeface="Montserrat SemiBold"/>
                  <a:cs typeface="Montserrat SemiBold"/>
                  <a:sym typeface="Montserrat SemiBold"/>
                </a:rPr>
                <a:t>rooting for you</a:t>
              </a:r>
              <a:r>
                <a:rPr lang="en" sz="900">
                  <a:solidFill>
                    <a:schemeClr val="dk1"/>
                  </a:solidFill>
                  <a:latin typeface="Montserrat Medium"/>
                  <a:ea typeface="Montserrat Medium"/>
                  <a:cs typeface="Montserrat Medium"/>
                  <a:sym typeface="Montserrat Medium"/>
                </a:rPr>
                <a:t>. </a:t>
              </a:r>
              <a:r>
                <a:rPr lang="en" sz="900" i="1">
                  <a:solidFill>
                    <a:schemeClr val="dk1"/>
                  </a:solidFill>
                  <a:latin typeface="Montserrat Medium"/>
                  <a:ea typeface="Montserrat Medium"/>
                  <a:cs typeface="Montserrat Medium"/>
                  <a:sym typeface="Montserrat Medium"/>
                </a:rPr>
                <a:t>(Because they are!)</a:t>
              </a:r>
              <a:endParaRPr sz="900" i="1">
                <a:solidFill>
                  <a:schemeClr val="dk1"/>
                </a:solidFill>
                <a:latin typeface="Montserrat Medium"/>
                <a:ea typeface="Montserrat Medium"/>
                <a:cs typeface="Montserrat Medium"/>
                <a:sym typeface="Montserrat Medium"/>
              </a:endParaRPr>
            </a:p>
          </p:txBody>
        </p:sp>
      </p:grpSp>
      <p:pic>
        <p:nvPicPr>
          <p:cNvPr id="273" name="Google Shape;273;p22" title="icons8-mirror-1200.png"/>
          <p:cNvPicPr preferRelativeResize="0"/>
          <p:nvPr/>
        </p:nvPicPr>
        <p:blipFill rotWithShape="1">
          <a:blip r:embed="rId5">
            <a:alphaModFix/>
          </a:blip>
          <a:srcRect b="10"/>
          <a:stretch/>
        </p:blipFill>
        <p:spPr>
          <a:xfrm>
            <a:off x="303334" y="1895429"/>
            <a:ext cx="461724" cy="461700"/>
          </a:xfrm>
          <a:prstGeom prst="rect">
            <a:avLst/>
          </a:prstGeom>
          <a:noFill/>
          <a:ln>
            <a:noFill/>
          </a:ln>
        </p:spPr>
      </p:pic>
      <p:grpSp>
        <p:nvGrpSpPr>
          <p:cNvPr id="274" name="Google Shape;274;p22"/>
          <p:cNvGrpSpPr/>
          <p:nvPr/>
        </p:nvGrpSpPr>
        <p:grpSpPr>
          <a:xfrm>
            <a:off x="214107" y="2607406"/>
            <a:ext cx="5924115" cy="793669"/>
            <a:chOff x="165510" y="1337425"/>
            <a:chExt cx="5924115" cy="793669"/>
          </a:xfrm>
        </p:grpSpPr>
        <p:sp>
          <p:nvSpPr>
            <p:cNvPr id="275" name="Google Shape;275;p22"/>
            <p:cNvSpPr/>
            <p:nvPr/>
          </p:nvSpPr>
          <p:spPr>
            <a:xfrm>
              <a:off x="165510" y="1414163"/>
              <a:ext cx="640200" cy="640200"/>
            </a:xfrm>
            <a:prstGeom prst="ellipse">
              <a:avLst/>
            </a:prstGeom>
            <a:gradFill>
              <a:gsLst>
                <a:gs pos="0">
                  <a:srgbClr val="FFD800"/>
                </a:gs>
                <a:gs pos="100000">
                  <a:srgbClr val="FFA900"/>
                </a:gs>
              </a:gsLst>
              <a:lin ang="5400012" scaled="0"/>
            </a:gra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276" name="Google Shape;276;p22"/>
            <p:cNvGrpSpPr/>
            <p:nvPr/>
          </p:nvGrpSpPr>
          <p:grpSpPr>
            <a:xfrm>
              <a:off x="854025" y="1337425"/>
              <a:ext cx="5235600" cy="793669"/>
              <a:chOff x="854025" y="1337425"/>
              <a:chExt cx="5235600" cy="793669"/>
            </a:xfrm>
          </p:grpSpPr>
          <p:sp>
            <p:nvSpPr>
              <p:cNvPr id="277" name="Google Shape;277;p22"/>
              <p:cNvSpPr txBox="1"/>
              <p:nvPr/>
            </p:nvSpPr>
            <p:spPr>
              <a:xfrm>
                <a:off x="854025" y="1337425"/>
                <a:ext cx="5235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i="1">
                    <a:solidFill>
                      <a:srgbClr val="003A8E"/>
                    </a:solidFill>
                    <a:latin typeface="Montserrat Black"/>
                    <a:ea typeface="Montserrat Black"/>
                    <a:cs typeface="Montserrat Black"/>
                    <a:sym typeface="Montserrat Black"/>
                  </a:rPr>
                  <a:t>Always</a:t>
                </a:r>
                <a:r>
                  <a:rPr lang="en" sz="1800" b="1">
                    <a:solidFill>
                      <a:srgbClr val="003A8E"/>
                    </a:solidFill>
                    <a:latin typeface="Montserrat"/>
                    <a:ea typeface="Montserrat"/>
                    <a:cs typeface="Montserrat"/>
                    <a:sym typeface="Montserrat"/>
                  </a:rPr>
                  <a:t> Have An </a:t>
                </a:r>
                <a:r>
                  <a:rPr lang="en" sz="1800">
                    <a:solidFill>
                      <a:srgbClr val="003A8E"/>
                    </a:solidFill>
                    <a:latin typeface="Montserrat Black"/>
                    <a:ea typeface="Montserrat Black"/>
                    <a:cs typeface="Montserrat Black"/>
                    <a:sym typeface="Montserrat Black"/>
                  </a:rPr>
                  <a:t>Ask</a:t>
                </a:r>
                <a:r>
                  <a:rPr lang="en" sz="1800" b="1">
                    <a:solidFill>
                      <a:srgbClr val="003A8E"/>
                    </a:solidFill>
                    <a:latin typeface="Montserrat"/>
                    <a:ea typeface="Montserrat"/>
                    <a:cs typeface="Montserrat"/>
                    <a:sym typeface="Montserrat"/>
                  </a:rPr>
                  <a:t> &amp; </a:t>
                </a:r>
                <a:r>
                  <a:rPr lang="en" sz="1800">
                    <a:solidFill>
                      <a:srgbClr val="003A8E"/>
                    </a:solidFill>
                    <a:latin typeface="Montserrat Black"/>
                    <a:ea typeface="Montserrat Black"/>
                    <a:cs typeface="Montserrat Black"/>
                    <a:sym typeface="Montserrat Black"/>
                  </a:rPr>
                  <a:t>Call to Action</a:t>
                </a:r>
                <a:endParaRPr sz="1800">
                  <a:solidFill>
                    <a:srgbClr val="003A8E"/>
                  </a:solidFill>
                  <a:latin typeface="Montserrat Black"/>
                  <a:ea typeface="Montserrat Black"/>
                  <a:cs typeface="Montserrat Black"/>
                  <a:sym typeface="Montserrat Black"/>
                </a:endParaRPr>
              </a:p>
            </p:txBody>
          </p:sp>
          <p:sp>
            <p:nvSpPr>
              <p:cNvPr id="278" name="Google Shape;278;p22"/>
              <p:cNvSpPr txBox="1"/>
              <p:nvPr/>
            </p:nvSpPr>
            <p:spPr>
              <a:xfrm>
                <a:off x="854028" y="1648694"/>
                <a:ext cx="5036400" cy="482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900">
                    <a:solidFill>
                      <a:schemeClr val="dk1"/>
                    </a:solidFill>
                    <a:latin typeface="Montserrat Medium"/>
                    <a:ea typeface="Montserrat Medium"/>
                    <a:cs typeface="Montserrat Medium"/>
                    <a:sym typeface="Montserrat Medium"/>
                  </a:rPr>
                  <a:t>By all means ask for money! But not everyone can invest, yet </a:t>
                </a:r>
                <a:r>
                  <a:rPr lang="en" sz="900" i="1">
                    <a:solidFill>
                      <a:schemeClr val="dk1"/>
                    </a:solidFill>
                    <a:latin typeface="Montserrat SemiBold"/>
                    <a:ea typeface="Montserrat SemiBold"/>
                    <a:cs typeface="Montserrat SemiBold"/>
                    <a:sym typeface="Montserrat SemiBold"/>
                  </a:rPr>
                  <a:t>anyone</a:t>
                </a:r>
                <a:r>
                  <a:rPr lang="en" sz="900">
                    <a:solidFill>
                      <a:schemeClr val="dk1"/>
                    </a:solidFill>
                    <a:latin typeface="Montserrat Medium"/>
                    <a:ea typeface="Montserrat Medium"/>
                    <a:cs typeface="Montserrat Medium"/>
                    <a:sym typeface="Montserrat Medium"/>
                  </a:rPr>
                  <a:t> in that audience could open the next door of opportunity. </a:t>
                </a:r>
                <a:r>
                  <a:rPr lang="en" sz="900" b="1">
                    <a:solidFill>
                      <a:schemeClr val="dk1"/>
                    </a:solidFill>
                    <a:latin typeface="Montserrat"/>
                    <a:ea typeface="Montserrat"/>
                    <a:cs typeface="Montserrat"/>
                    <a:sym typeface="Montserrat"/>
                  </a:rPr>
                  <a:t>Give us </a:t>
                </a:r>
                <a:r>
                  <a:rPr lang="en" sz="900" b="1" i="1">
                    <a:solidFill>
                      <a:schemeClr val="dk1"/>
                    </a:solidFill>
                    <a:latin typeface="Montserrat"/>
                    <a:ea typeface="Montserrat"/>
                    <a:cs typeface="Montserrat"/>
                    <a:sym typeface="Montserrat"/>
                  </a:rPr>
                  <a:t>2 ways</a:t>
                </a:r>
                <a:r>
                  <a:rPr lang="en" sz="900" b="1">
                    <a:solidFill>
                      <a:schemeClr val="dk1"/>
                    </a:solidFill>
                    <a:latin typeface="Montserrat"/>
                    <a:ea typeface="Montserrat"/>
                    <a:cs typeface="Montserrat"/>
                    <a:sym typeface="Montserrat"/>
                  </a:rPr>
                  <a:t> to help you!</a:t>
                </a:r>
                <a:endParaRPr sz="900">
                  <a:solidFill>
                    <a:schemeClr val="dk1"/>
                  </a:solidFill>
                  <a:latin typeface="Montserrat Medium"/>
                  <a:ea typeface="Montserrat Medium"/>
                  <a:cs typeface="Montserrat Medium"/>
                  <a:sym typeface="Montserrat Medium"/>
                </a:endParaRPr>
              </a:p>
            </p:txBody>
          </p:sp>
        </p:grpSp>
      </p:grpSp>
      <p:sp>
        <p:nvSpPr>
          <p:cNvPr id="279" name="Google Shape;279;p22"/>
          <p:cNvSpPr/>
          <p:nvPr/>
        </p:nvSpPr>
        <p:spPr>
          <a:xfrm>
            <a:off x="214107" y="3562118"/>
            <a:ext cx="640200" cy="640200"/>
          </a:xfrm>
          <a:prstGeom prst="ellipse">
            <a:avLst/>
          </a:prstGeom>
          <a:gradFill>
            <a:gsLst>
              <a:gs pos="0">
                <a:srgbClr val="FFD800"/>
              </a:gs>
              <a:gs pos="100000">
                <a:srgbClr val="FFA900"/>
              </a:gs>
            </a:gsLst>
            <a:lin ang="5400012" scaled="0"/>
          </a:gra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280" name="Google Shape;280;p22"/>
          <p:cNvGrpSpPr/>
          <p:nvPr/>
        </p:nvGrpSpPr>
        <p:grpSpPr>
          <a:xfrm>
            <a:off x="902622" y="3485381"/>
            <a:ext cx="5235600" cy="793675"/>
            <a:chOff x="854025" y="1337425"/>
            <a:chExt cx="5235600" cy="793675"/>
          </a:xfrm>
        </p:grpSpPr>
        <p:sp>
          <p:nvSpPr>
            <p:cNvPr id="281" name="Google Shape;281;p22"/>
            <p:cNvSpPr txBox="1"/>
            <p:nvPr/>
          </p:nvSpPr>
          <p:spPr>
            <a:xfrm>
              <a:off x="854025" y="1337425"/>
              <a:ext cx="5235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003A8E"/>
                  </a:solidFill>
                  <a:latin typeface="Montserrat"/>
                  <a:ea typeface="Montserrat"/>
                  <a:cs typeface="Montserrat"/>
                  <a:sym typeface="Montserrat"/>
                </a:rPr>
                <a:t>You Are </a:t>
              </a:r>
              <a:r>
                <a:rPr lang="en" sz="1800" i="1" u="sng">
                  <a:solidFill>
                    <a:srgbClr val="003A8E"/>
                  </a:solidFill>
                  <a:latin typeface="Montserrat Black"/>
                  <a:ea typeface="Montserrat Black"/>
                  <a:cs typeface="Montserrat Black"/>
                  <a:sym typeface="Montserrat Black"/>
                </a:rPr>
                <a:t>Not</a:t>
              </a:r>
              <a:r>
                <a:rPr lang="en" sz="1800" b="1">
                  <a:solidFill>
                    <a:srgbClr val="003A8E"/>
                  </a:solidFill>
                  <a:latin typeface="Montserrat"/>
                  <a:ea typeface="Montserrat"/>
                  <a:cs typeface="Montserrat"/>
                  <a:sym typeface="Montserrat"/>
                </a:rPr>
                <a:t> Begging for Money</a:t>
              </a:r>
              <a:endParaRPr sz="1800" b="1">
                <a:solidFill>
                  <a:srgbClr val="003A8E"/>
                </a:solidFill>
                <a:latin typeface="Montserrat"/>
                <a:ea typeface="Montserrat"/>
                <a:cs typeface="Montserrat"/>
                <a:sym typeface="Montserrat"/>
              </a:endParaRPr>
            </a:p>
          </p:txBody>
        </p:sp>
        <p:sp>
          <p:nvSpPr>
            <p:cNvPr id="282" name="Google Shape;282;p22"/>
            <p:cNvSpPr txBox="1"/>
            <p:nvPr/>
          </p:nvSpPr>
          <p:spPr>
            <a:xfrm>
              <a:off x="854025" y="1648700"/>
              <a:ext cx="4928100" cy="482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900">
                  <a:solidFill>
                    <a:schemeClr val="dk1"/>
                  </a:solidFill>
                  <a:latin typeface="Montserrat Medium"/>
                  <a:ea typeface="Montserrat Medium"/>
                  <a:cs typeface="Montserrat Medium"/>
                  <a:sym typeface="Montserrat Medium"/>
                </a:rPr>
                <a:t>Investment is a huge power imbalance; it’s easy to feel small. Remember, you’re extending an </a:t>
              </a:r>
              <a:r>
                <a:rPr lang="en" sz="900" i="1">
                  <a:solidFill>
                    <a:schemeClr val="dk1"/>
                  </a:solidFill>
                  <a:latin typeface="Montserrat SemiBold"/>
                  <a:ea typeface="Montserrat SemiBold"/>
                  <a:cs typeface="Montserrat SemiBold"/>
                  <a:sym typeface="Montserrat SemiBold"/>
                </a:rPr>
                <a:t>exciting opportunity </a:t>
              </a:r>
              <a:r>
                <a:rPr lang="en" sz="900">
                  <a:solidFill>
                    <a:schemeClr val="dk1"/>
                  </a:solidFill>
                  <a:latin typeface="Montserrat Medium"/>
                  <a:ea typeface="Montserrat Medium"/>
                  <a:cs typeface="Montserrat Medium"/>
                  <a:sym typeface="Montserrat Medium"/>
                </a:rPr>
                <a:t>they’d be </a:t>
              </a:r>
              <a:r>
                <a:rPr lang="en" sz="900" i="1">
                  <a:solidFill>
                    <a:schemeClr val="dk1"/>
                  </a:solidFill>
                  <a:latin typeface="Montserrat SemiBold"/>
                  <a:ea typeface="Montserrat SemiBold"/>
                  <a:cs typeface="Montserrat SemiBold"/>
                  <a:sym typeface="Montserrat SemiBold"/>
                </a:rPr>
                <a:t>lucky</a:t>
              </a:r>
              <a:r>
                <a:rPr lang="en" sz="900">
                  <a:solidFill>
                    <a:schemeClr val="dk1"/>
                  </a:solidFill>
                  <a:latin typeface="Montserrat Medium"/>
                  <a:ea typeface="Montserrat Medium"/>
                  <a:cs typeface="Montserrat Medium"/>
                  <a:sym typeface="Montserrat Medium"/>
                </a:rPr>
                <a:t> to join. </a:t>
              </a:r>
              <a:r>
                <a:rPr lang="en" sz="900" b="1">
                  <a:solidFill>
                    <a:schemeClr val="dk1"/>
                  </a:solidFill>
                  <a:latin typeface="Montserrat"/>
                  <a:ea typeface="Montserrat"/>
                  <a:cs typeface="Montserrat"/>
                  <a:sym typeface="Montserrat"/>
                </a:rPr>
                <a:t>Pitch with that power!</a:t>
              </a:r>
              <a:endParaRPr sz="900">
                <a:solidFill>
                  <a:schemeClr val="dk1"/>
                </a:solidFill>
                <a:latin typeface="Montserrat Medium"/>
                <a:ea typeface="Montserrat Medium"/>
                <a:cs typeface="Montserrat Medium"/>
                <a:sym typeface="Montserrat Medium"/>
              </a:endParaRPr>
            </a:p>
          </p:txBody>
        </p:sp>
      </p:grpSp>
      <p:pic>
        <p:nvPicPr>
          <p:cNvPr id="283" name="Google Shape;283;p22" title="icons8-superhero-1200.png"/>
          <p:cNvPicPr preferRelativeResize="0"/>
          <p:nvPr/>
        </p:nvPicPr>
        <p:blipFill rotWithShape="1">
          <a:blip r:embed="rId6">
            <a:alphaModFix/>
          </a:blip>
          <a:srcRect b="10"/>
          <a:stretch/>
        </p:blipFill>
        <p:spPr>
          <a:xfrm flipH="1">
            <a:off x="333476" y="3681501"/>
            <a:ext cx="401451" cy="401424"/>
          </a:xfrm>
          <a:prstGeom prst="rect">
            <a:avLst/>
          </a:prstGeom>
          <a:noFill/>
          <a:ln>
            <a:noFill/>
          </a:ln>
        </p:spPr>
      </p:pic>
      <p:pic>
        <p:nvPicPr>
          <p:cNvPr id="284" name="Google Shape;284;p22" title="icons8-breath-100.png"/>
          <p:cNvPicPr preferRelativeResize="0"/>
          <p:nvPr/>
        </p:nvPicPr>
        <p:blipFill rotWithShape="1">
          <a:blip r:embed="rId7">
            <a:alphaModFix/>
          </a:blip>
          <a:srcRect t="4086" b="4086"/>
          <a:stretch/>
        </p:blipFill>
        <p:spPr>
          <a:xfrm>
            <a:off x="315614" y="1047573"/>
            <a:ext cx="437138" cy="401425"/>
          </a:xfrm>
          <a:prstGeom prst="rect">
            <a:avLst/>
          </a:prstGeom>
          <a:noFill/>
          <a:ln>
            <a:noFill/>
          </a:ln>
        </p:spPr>
      </p:pic>
      <p:sp>
        <p:nvSpPr>
          <p:cNvPr id="285" name="Google Shape;285;p22"/>
          <p:cNvSpPr txBox="1"/>
          <p:nvPr/>
        </p:nvSpPr>
        <p:spPr>
          <a:xfrm>
            <a:off x="3806490" y="4544252"/>
            <a:ext cx="5235600" cy="523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2200">
                <a:solidFill>
                  <a:srgbClr val="003A8E"/>
                </a:solidFill>
                <a:latin typeface="Montserrat Black"/>
                <a:ea typeface="Montserrat Black"/>
                <a:cs typeface="Montserrat Black"/>
                <a:sym typeface="Montserrat Black"/>
              </a:rPr>
              <a:t>Good</a:t>
            </a:r>
            <a:r>
              <a:rPr lang="en" sz="2200" b="1">
                <a:solidFill>
                  <a:srgbClr val="003A8E"/>
                </a:solidFill>
                <a:latin typeface="Montserrat"/>
                <a:ea typeface="Montserrat"/>
                <a:cs typeface="Montserrat"/>
                <a:sym typeface="Montserrat"/>
              </a:rPr>
              <a:t> Tips For </a:t>
            </a:r>
            <a:r>
              <a:rPr lang="en" sz="2200">
                <a:solidFill>
                  <a:srgbClr val="003A8E"/>
                </a:solidFill>
                <a:latin typeface="Montserrat Black"/>
                <a:ea typeface="Montserrat Black"/>
                <a:cs typeface="Montserrat Black"/>
                <a:sym typeface="Montserrat Black"/>
              </a:rPr>
              <a:t>Good</a:t>
            </a:r>
            <a:r>
              <a:rPr lang="en" sz="2200" b="1">
                <a:solidFill>
                  <a:srgbClr val="003A8E"/>
                </a:solidFill>
                <a:latin typeface="Montserrat"/>
                <a:ea typeface="Montserrat"/>
                <a:cs typeface="Montserrat"/>
                <a:sym typeface="Montserrat"/>
              </a:rPr>
              <a:t> Speakers</a:t>
            </a:r>
            <a:endParaRPr sz="2200" b="1">
              <a:solidFill>
                <a:srgbClr val="003A8E"/>
              </a:solidFill>
              <a:latin typeface="Montserrat"/>
              <a:ea typeface="Montserrat"/>
              <a:cs typeface="Montserrat"/>
              <a:sym typeface="Montserrat"/>
            </a:endParaRPr>
          </a:p>
        </p:txBody>
      </p:sp>
      <p:pic>
        <p:nvPicPr>
          <p:cNvPr id="286" name="Google Shape;286;p22" title="icon-calltoaction.png"/>
          <p:cNvPicPr preferRelativeResize="0"/>
          <p:nvPr/>
        </p:nvPicPr>
        <p:blipFill rotWithShape="1">
          <a:blip r:embed="rId8">
            <a:alphaModFix/>
          </a:blip>
          <a:srcRect t="836" b="846"/>
          <a:stretch/>
        </p:blipFill>
        <p:spPr>
          <a:xfrm>
            <a:off x="333476" y="2803538"/>
            <a:ext cx="401450" cy="401425"/>
          </a:xfrm>
          <a:prstGeom prst="rect">
            <a:avLst/>
          </a:prstGeom>
          <a:noFill/>
          <a:ln>
            <a:noFill/>
          </a:ln>
        </p:spPr>
      </p:pic>
      <p:pic>
        <p:nvPicPr>
          <p:cNvPr id="287" name="Google Shape;287;p22" title="ceemo-microphone.png"/>
          <p:cNvPicPr preferRelativeResize="0"/>
          <p:nvPr/>
        </p:nvPicPr>
        <p:blipFill>
          <a:blip r:embed="rId9">
            <a:alphaModFix/>
          </a:blip>
          <a:stretch>
            <a:fillRect/>
          </a:stretch>
        </p:blipFill>
        <p:spPr>
          <a:xfrm flipH="1">
            <a:off x="6138226" y="928211"/>
            <a:ext cx="2749299" cy="353236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pic>
        <p:nvPicPr>
          <p:cNvPr id="529" name="Google Shape;529;p33" descr="An iPad showing a Ceemo-generated pitch deck being edited in Google Slides. The slides are gorgeous and match the company's branding, including a logo created by the Ceemo design team, based on the user's Ceemo generated brand elements. To the right of the screen is a pop-up window, showing a chat box where you can ask Ceemo questions about your startup, strategy, or how to craft a better, more compelling pitch narrative. "/>
          <p:cNvPicPr preferRelativeResize="0"/>
          <p:nvPr/>
        </p:nvPicPr>
        <p:blipFill rotWithShape="1">
          <a:blip r:embed="rId3">
            <a:alphaModFix/>
          </a:blip>
          <a:srcRect/>
          <a:stretch/>
        </p:blipFill>
        <p:spPr>
          <a:xfrm>
            <a:off x="2902775" y="261450"/>
            <a:ext cx="6634573" cy="5115226"/>
          </a:xfrm>
          <a:prstGeom prst="rect">
            <a:avLst/>
          </a:prstGeom>
          <a:noFill/>
          <a:ln>
            <a:noFill/>
          </a:ln>
        </p:spPr>
      </p:pic>
      <p:pic>
        <p:nvPicPr>
          <p:cNvPr id="530" name="Google Shape;530;p33" descr="Decorative."/>
          <p:cNvPicPr preferRelativeResize="0"/>
          <p:nvPr/>
        </p:nvPicPr>
        <p:blipFill rotWithShape="1">
          <a:blip r:embed="rId4">
            <a:alphaModFix/>
          </a:blip>
          <a:srcRect t="110" b="120"/>
          <a:stretch/>
        </p:blipFill>
        <p:spPr>
          <a:xfrm>
            <a:off x="0" y="-9144"/>
            <a:ext cx="9061703" cy="644922"/>
          </a:xfrm>
          <a:prstGeom prst="rect">
            <a:avLst/>
          </a:prstGeom>
          <a:noFill/>
          <a:ln>
            <a:noFill/>
          </a:ln>
        </p:spPr>
      </p:pic>
      <p:sp>
        <p:nvSpPr>
          <p:cNvPr id="531" name="Google Shape;531;p33" descr=" "/>
          <p:cNvSpPr txBox="1"/>
          <p:nvPr/>
        </p:nvSpPr>
        <p:spPr>
          <a:xfrm>
            <a:off x="128875" y="64008"/>
            <a:ext cx="7238700" cy="49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FFFFFF"/>
                </a:solidFill>
                <a:latin typeface="Montserrat SemiBold"/>
                <a:ea typeface="Montserrat SemiBold"/>
                <a:cs typeface="Montserrat SemiBold"/>
                <a:sym typeface="Montserrat SemiBold"/>
              </a:rPr>
              <a:t>Want a Little </a:t>
            </a:r>
            <a:r>
              <a:rPr lang="en" sz="2000" i="1">
                <a:solidFill>
                  <a:srgbClr val="FFFFFF"/>
                </a:solidFill>
                <a:latin typeface="Montserrat ExtraBold"/>
                <a:ea typeface="Montserrat ExtraBold"/>
                <a:cs typeface="Montserrat ExtraBold"/>
                <a:sym typeface="Montserrat ExtraBold"/>
              </a:rPr>
              <a:t>More</a:t>
            </a:r>
            <a:r>
              <a:rPr lang="en" sz="2000">
                <a:solidFill>
                  <a:srgbClr val="FFFFFF"/>
                </a:solidFill>
                <a:latin typeface="Montserrat SemiBold"/>
                <a:ea typeface="Montserrat SemiBold"/>
                <a:cs typeface="Montserrat SemiBold"/>
                <a:sym typeface="Montserrat SemiBold"/>
              </a:rPr>
              <a:t> Help? We Got You!</a:t>
            </a:r>
            <a:endParaRPr sz="2000">
              <a:solidFill>
                <a:srgbClr val="FFFFFF"/>
              </a:solidFill>
              <a:latin typeface="Montserrat SemiBold"/>
              <a:ea typeface="Montserrat SemiBold"/>
              <a:cs typeface="Montserrat SemiBold"/>
              <a:sym typeface="Montserrat SemiBold"/>
            </a:endParaRPr>
          </a:p>
        </p:txBody>
      </p:sp>
      <p:pic>
        <p:nvPicPr>
          <p:cNvPr id="532" name="Google Shape;532;p33" descr="Decorative."/>
          <p:cNvPicPr preferRelativeResize="0"/>
          <p:nvPr/>
        </p:nvPicPr>
        <p:blipFill rotWithShape="1">
          <a:blip r:embed="rId5">
            <a:alphaModFix/>
          </a:blip>
          <a:srcRect l="120" r="120"/>
          <a:stretch/>
        </p:blipFill>
        <p:spPr>
          <a:xfrm>
            <a:off x="8092450" y="4641055"/>
            <a:ext cx="1051560" cy="502438"/>
          </a:xfrm>
          <a:prstGeom prst="rect">
            <a:avLst/>
          </a:prstGeom>
          <a:noFill/>
          <a:ln>
            <a:noFill/>
          </a:ln>
        </p:spPr>
      </p:pic>
      <p:grpSp>
        <p:nvGrpSpPr>
          <p:cNvPr id="533" name="Google Shape;533;p33"/>
          <p:cNvGrpSpPr/>
          <p:nvPr/>
        </p:nvGrpSpPr>
        <p:grpSpPr>
          <a:xfrm>
            <a:off x="310650" y="2020325"/>
            <a:ext cx="3128700" cy="978525"/>
            <a:chOff x="250200" y="1399900"/>
            <a:chExt cx="3128700" cy="978525"/>
          </a:xfrm>
        </p:grpSpPr>
        <p:sp>
          <p:nvSpPr>
            <p:cNvPr id="534" name="Google Shape;534;p33"/>
            <p:cNvSpPr txBox="1"/>
            <p:nvPr/>
          </p:nvSpPr>
          <p:spPr>
            <a:xfrm>
              <a:off x="250200" y="1399900"/>
              <a:ext cx="3128700" cy="492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200" i="1">
                  <a:solidFill>
                    <a:srgbClr val="003A8E"/>
                  </a:solidFill>
                  <a:latin typeface="Montserrat Medium"/>
                  <a:ea typeface="Montserrat Medium"/>
                  <a:cs typeface="Montserrat Medium"/>
                  <a:sym typeface="Montserrat Medium"/>
                </a:rPr>
                <a:t>Smarter </a:t>
              </a:r>
              <a:r>
                <a:rPr lang="en" sz="2200">
                  <a:solidFill>
                    <a:srgbClr val="003A8E"/>
                  </a:solidFill>
                  <a:latin typeface="Montserrat ExtraBold"/>
                  <a:ea typeface="Montserrat ExtraBold"/>
                  <a:cs typeface="Montserrat ExtraBold"/>
                  <a:sym typeface="Montserrat ExtraBold"/>
                </a:rPr>
                <a:t>Brands.</a:t>
              </a:r>
              <a:endParaRPr sz="2200">
                <a:solidFill>
                  <a:srgbClr val="003A8E"/>
                </a:solidFill>
                <a:latin typeface="Montserrat ExtraBold"/>
                <a:ea typeface="Montserrat ExtraBold"/>
                <a:cs typeface="Montserrat ExtraBold"/>
                <a:sym typeface="Montserrat ExtraBold"/>
              </a:endParaRPr>
            </a:p>
          </p:txBody>
        </p:sp>
        <p:sp>
          <p:nvSpPr>
            <p:cNvPr id="535" name="Google Shape;535;p33"/>
            <p:cNvSpPr txBox="1"/>
            <p:nvPr/>
          </p:nvSpPr>
          <p:spPr>
            <a:xfrm>
              <a:off x="250200" y="1756225"/>
              <a:ext cx="2999100" cy="62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rgbClr val="1D2225"/>
                  </a:solidFill>
                  <a:latin typeface="Montserrat Medium"/>
                  <a:ea typeface="Montserrat Medium"/>
                  <a:cs typeface="Montserrat Medium"/>
                  <a:sym typeface="Montserrat Medium"/>
                </a:rPr>
                <a:t>Ceemo’s Brand Quiz uses Crunchbase insights to </a:t>
              </a:r>
              <a:r>
                <a:rPr lang="en" sz="900" b="1">
                  <a:solidFill>
                    <a:srgbClr val="1D2225"/>
                  </a:solidFill>
                  <a:latin typeface="Montserrat"/>
                  <a:ea typeface="Montserrat"/>
                  <a:cs typeface="Montserrat"/>
                  <a:sym typeface="Montserrat"/>
                </a:rPr>
                <a:t>create customer-focused brands</a:t>
              </a:r>
              <a:r>
                <a:rPr lang="en" sz="900">
                  <a:solidFill>
                    <a:srgbClr val="1D2225"/>
                  </a:solidFill>
                  <a:latin typeface="Montserrat Medium"/>
                  <a:ea typeface="Montserrat Medium"/>
                  <a:cs typeface="Montserrat Medium"/>
                  <a:sym typeface="Montserrat Medium"/>
                </a:rPr>
                <a:t>.</a:t>
              </a:r>
              <a:endParaRPr sz="900">
                <a:solidFill>
                  <a:srgbClr val="1D2225"/>
                </a:solidFill>
                <a:latin typeface="Montserrat Medium"/>
                <a:ea typeface="Montserrat Medium"/>
                <a:cs typeface="Montserrat Medium"/>
                <a:sym typeface="Montserrat Medium"/>
              </a:endParaRPr>
            </a:p>
          </p:txBody>
        </p:sp>
      </p:grpSp>
      <p:grpSp>
        <p:nvGrpSpPr>
          <p:cNvPr id="536" name="Google Shape;536;p33"/>
          <p:cNvGrpSpPr/>
          <p:nvPr/>
        </p:nvGrpSpPr>
        <p:grpSpPr>
          <a:xfrm>
            <a:off x="310650" y="2898338"/>
            <a:ext cx="3128700" cy="978525"/>
            <a:chOff x="250200" y="1399900"/>
            <a:chExt cx="3128700" cy="978525"/>
          </a:xfrm>
        </p:grpSpPr>
        <p:sp>
          <p:nvSpPr>
            <p:cNvPr id="537" name="Google Shape;537;p33"/>
            <p:cNvSpPr txBox="1"/>
            <p:nvPr/>
          </p:nvSpPr>
          <p:spPr>
            <a:xfrm>
              <a:off x="250200" y="1399900"/>
              <a:ext cx="3128700" cy="492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200" i="1">
                  <a:solidFill>
                    <a:srgbClr val="003A8E"/>
                  </a:solidFill>
                  <a:latin typeface="Montserrat Medium"/>
                  <a:ea typeface="Montserrat Medium"/>
                  <a:cs typeface="Montserrat Medium"/>
                  <a:sym typeface="Montserrat Medium"/>
                </a:rPr>
                <a:t>Compelling </a:t>
              </a:r>
              <a:r>
                <a:rPr lang="en" sz="2200">
                  <a:solidFill>
                    <a:srgbClr val="003A8E"/>
                  </a:solidFill>
                  <a:latin typeface="Montserrat ExtraBold"/>
                  <a:ea typeface="Montserrat ExtraBold"/>
                  <a:cs typeface="Montserrat ExtraBold"/>
                  <a:sym typeface="Montserrat ExtraBold"/>
                </a:rPr>
                <a:t>Decks.</a:t>
              </a:r>
              <a:endParaRPr sz="2200">
                <a:solidFill>
                  <a:srgbClr val="003A8E"/>
                </a:solidFill>
                <a:latin typeface="Montserrat Medium"/>
                <a:ea typeface="Montserrat Medium"/>
                <a:cs typeface="Montserrat Medium"/>
                <a:sym typeface="Montserrat Medium"/>
              </a:endParaRPr>
            </a:p>
          </p:txBody>
        </p:sp>
        <p:sp>
          <p:nvSpPr>
            <p:cNvPr id="538" name="Google Shape;538;p33"/>
            <p:cNvSpPr txBox="1"/>
            <p:nvPr/>
          </p:nvSpPr>
          <p:spPr>
            <a:xfrm>
              <a:off x="250200" y="1756225"/>
              <a:ext cx="2998500" cy="62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900">
                  <a:solidFill>
                    <a:srgbClr val="1D2225"/>
                  </a:solidFill>
                  <a:latin typeface="Montserrat Medium"/>
                  <a:ea typeface="Montserrat Medium"/>
                  <a:cs typeface="Montserrat Medium"/>
                  <a:sym typeface="Montserrat Medium"/>
                </a:rPr>
                <a:t>Your Asset Library instantly generates custom </a:t>
              </a:r>
              <a:r>
                <a:rPr lang="en" sz="900" b="1">
                  <a:solidFill>
                    <a:srgbClr val="1D2225"/>
                  </a:solidFill>
                  <a:latin typeface="Montserrat"/>
                  <a:ea typeface="Montserrat"/>
                  <a:cs typeface="Montserrat"/>
                  <a:sym typeface="Montserrat"/>
                </a:rPr>
                <a:t>marketing &amp; pitch assets</a:t>
              </a:r>
              <a:r>
                <a:rPr lang="en" sz="900">
                  <a:solidFill>
                    <a:srgbClr val="1D2225"/>
                  </a:solidFill>
                  <a:latin typeface="Montserrat Medium"/>
                  <a:ea typeface="Montserrat Medium"/>
                  <a:cs typeface="Montserrat Medium"/>
                  <a:sym typeface="Montserrat Medium"/>
                </a:rPr>
                <a:t> in your fonts &amp; colors.</a:t>
              </a:r>
              <a:endParaRPr sz="900">
                <a:solidFill>
                  <a:srgbClr val="1D2225"/>
                </a:solidFill>
                <a:latin typeface="Montserrat Medium"/>
                <a:ea typeface="Montserrat Medium"/>
                <a:cs typeface="Montserrat Medium"/>
                <a:sym typeface="Montserrat Medium"/>
              </a:endParaRPr>
            </a:p>
          </p:txBody>
        </p:sp>
      </p:grpSp>
      <p:grpSp>
        <p:nvGrpSpPr>
          <p:cNvPr id="539" name="Google Shape;539;p33"/>
          <p:cNvGrpSpPr/>
          <p:nvPr/>
        </p:nvGrpSpPr>
        <p:grpSpPr>
          <a:xfrm>
            <a:off x="310650" y="3776350"/>
            <a:ext cx="3195600" cy="978525"/>
            <a:chOff x="250200" y="1399900"/>
            <a:chExt cx="3195600" cy="978525"/>
          </a:xfrm>
        </p:grpSpPr>
        <p:sp>
          <p:nvSpPr>
            <p:cNvPr id="540" name="Google Shape;540;p33"/>
            <p:cNvSpPr txBox="1"/>
            <p:nvPr/>
          </p:nvSpPr>
          <p:spPr>
            <a:xfrm>
              <a:off x="250200" y="1399900"/>
              <a:ext cx="3128700" cy="492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200" i="1">
                  <a:solidFill>
                    <a:srgbClr val="003A8E"/>
                  </a:solidFill>
                  <a:latin typeface="Montserrat Medium"/>
                  <a:ea typeface="Montserrat Medium"/>
                  <a:cs typeface="Montserrat Medium"/>
                  <a:sym typeface="Montserrat Medium"/>
                </a:rPr>
                <a:t>Instant </a:t>
              </a:r>
              <a:r>
                <a:rPr lang="en" sz="2200">
                  <a:solidFill>
                    <a:srgbClr val="003A8E"/>
                  </a:solidFill>
                  <a:latin typeface="Montserrat ExtraBold"/>
                  <a:ea typeface="Montserrat ExtraBold"/>
                  <a:cs typeface="Montserrat ExtraBold"/>
                  <a:sym typeface="Montserrat ExtraBold"/>
                </a:rPr>
                <a:t>Support.</a:t>
              </a:r>
              <a:endParaRPr sz="2200">
                <a:solidFill>
                  <a:srgbClr val="003A8E"/>
                </a:solidFill>
                <a:latin typeface="Montserrat Medium"/>
                <a:ea typeface="Montserrat Medium"/>
                <a:cs typeface="Montserrat Medium"/>
                <a:sym typeface="Montserrat Medium"/>
              </a:endParaRPr>
            </a:p>
          </p:txBody>
        </p:sp>
        <p:sp>
          <p:nvSpPr>
            <p:cNvPr id="541" name="Google Shape;541;p33"/>
            <p:cNvSpPr txBox="1"/>
            <p:nvPr/>
          </p:nvSpPr>
          <p:spPr>
            <a:xfrm>
              <a:off x="250200" y="1756225"/>
              <a:ext cx="3195600" cy="62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900" b="1">
                  <a:solidFill>
                    <a:srgbClr val="1D2225"/>
                  </a:solidFill>
                  <a:latin typeface="Montserrat"/>
                  <a:ea typeface="Montserrat"/>
                  <a:cs typeface="Montserrat"/>
                  <a:sym typeface="Montserrat"/>
                </a:rPr>
                <a:t>Ceemo’s AI Pitch Coach</a:t>
              </a:r>
              <a:r>
                <a:rPr lang="en" sz="900">
                  <a:solidFill>
                    <a:srgbClr val="1D2225"/>
                  </a:solidFill>
                  <a:latin typeface="Montserrat Medium"/>
                  <a:ea typeface="Montserrat Medium"/>
                  <a:cs typeface="Montserrat Medium"/>
                  <a:sym typeface="Montserrat Medium"/>
                </a:rPr>
                <a:t> helps craft compelling narratives &amp; strategies to serve, grow &amp; fundraise.</a:t>
              </a:r>
              <a:endParaRPr sz="900">
                <a:solidFill>
                  <a:srgbClr val="1D2225"/>
                </a:solidFill>
                <a:latin typeface="Montserrat Medium"/>
                <a:ea typeface="Montserrat Medium"/>
                <a:cs typeface="Montserrat Medium"/>
                <a:sym typeface="Montserrat Medium"/>
              </a:endParaRPr>
            </a:p>
          </p:txBody>
        </p:sp>
      </p:grpSp>
      <p:pic>
        <p:nvPicPr>
          <p:cNvPr id="542" name="Google Shape;542;p33" descr="Our team has helped entrepreneurs raise over $200 million."/>
          <p:cNvPicPr preferRelativeResize="0"/>
          <p:nvPr/>
        </p:nvPicPr>
        <p:blipFill>
          <a:blip r:embed="rId6">
            <a:alphaModFix/>
          </a:blip>
          <a:stretch>
            <a:fillRect/>
          </a:stretch>
        </p:blipFill>
        <p:spPr>
          <a:xfrm>
            <a:off x="199025" y="829256"/>
            <a:ext cx="3127250" cy="997591"/>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23" descr=" "/>
          <p:cNvSpPr/>
          <p:nvPr/>
        </p:nvSpPr>
        <p:spPr>
          <a:xfrm rot="10800000" flipH="1">
            <a:off x="0" y="1336668"/>
            <a:ext cx="9144000" cy="3870600"/>
          </a:xfrm>
          <a:prstGeom prst="rect">
            <a:avLst/>
          </a:prstGeom>
          <a:solidFill>
            <a:srgbClr val="01B4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3" descr=" "/>
          <p:cNvSpPr/>
          <p:nvPr/>
        </p:nvSpPr>
        <p:spPr>
          <a:xfrm flipH="1">
            <a:off x="-45762" y="0"/>
            <a:ext cx="9235500" cy="1348500"/>
          </a:xfrm>
          <a:prstGeom prst="triangle">
            <a:avLst>
              <a:gd name="adj" fmla="val 50000"/>
            </a:avLst>
          </a:prstGeom>
          <a:solidFill>
            <a:srgbClr val="01B4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3" descr=" "/>
          <p:cNvSpPr txBox="1"/>
          <p:nvPr/>
        </p:nvSpPr>
        <p:spPr>
          <a:xfrm>
            <a:off x="-12" y="1562073"/>
            <a:ext cx="9144000" cy="714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900" dirty="0">
                <a:solidFill>
                  <a:srgbClr val="FFFFFF"/>
                </a:solidFill>
                <a:latin typeface="Montserrat SemiBold"/>
                <a:ea typeface="Montserrat SemiBold"/>
                <a:cs typeface="Montserrat SemiBold"/>
                <a:sym typeface="Montserrat SemiBold"/>
              </a:rPr>
              <a:t>Deeper Dive</a:t>
            </a:r>
            <a:endParaRPr sz="2900" dirty="0">
              <a:solidFill>
                <a:srgbClr val="FFFFFF"/>
              </a:solidFill>
              <a:latin typeface="Montserrat SemiBold"/>
              <a:ea typeface="Montserrat SemiBold"/>
              <a:cs typeface="Montserrat SemiBold"/>
              <a:sym typeface="Montserrat SemiBold"/>
            </a:endParaRPr>
          </a:p>
        </p:txBody>
      </p:sp>
      <p:sp>
        <p:nvSpPr>
          <p:cNvPr id="295" name="Google Shape;295;p23" descr=" "/>
          <p:cNvSpPr txBox="1"/>
          <p:nvPr/>
        </p:nvSpPr>
        <p:spPr>
          <a:xfrm>
            <a:off x="-12" y="1833915"/>
            <a:ext cx="9144000" cy="714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8400" dirty="0">
                <a:solidFill>
                  <a:srgbClr val="FFFFFF"/>
                </a:solidFill>
                <a:latin typeface="Montserrat Black"/>
                <a:ea typeface="Montserrat Black"/>
                <a:cs typeface="Montserrat Black"/>
                <a:sym typeface="Montserrat Black"/>
              </a:rPr>
              <a:t>frameworks</a:t>
            </a:r>
            <a:endParaRPr sz="8400" dirty="0">
              <a:solidFill>
                <a:srgbClr val="FFFFFF"/>
              </a:solidFill>
              <a:latin typeface="Montserrat Black"/>
              <a:ea typeface="Montserrat Black"/>
              <a:cs typeface="Montserrat Black"/>
              <a:sym typeface="Montserrat Black"/>
            </a:endParaRPr>
          </a:p>
        </p:txBody>
      </p:sp>
      <p:sp>
        <p:nvSpPr>
          <p:cNvPr id="296" name="Google Shape;296;p23"/>
          <p:cNvSpPr/>
          <p:nvPr/>
        </p:nvSpPr>
        <p:spPr>
          <a:xfrm flipH="1">
            <a:off x="-12" y="3934368"/>
            <a:ext cx="9144000" cy="1272900"/>
          </a:xfrm>
          <a:prstGeom prst="triangle">
            <a:avLst>
              <a:gd name="adj" fmla="val 5000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pic>
        <p:nvPicPr>
          <p:cNvPr id="303" name="Google Shape;303;p24" descr="Decorative."/>
          <p:cNvPicPr preferRelativeResize="0"/>
          <p:nvPr/>
        </p:nvPicPr>
        <p:blipFill rotWithShape="1">
          <a:blip r:embed="rId3">
            <a:alphaModFix/>
          </a:blip>
          <a:srcRect t="140" b="140"/>
          <a:stretch/>
        </p:blipFill>
        <p:spPr>
          <a:xfrm>
            <a:off x="0" y="4466831"/>
            <a:ext cx="1426282" cy="676657"/>
          </a:xfrm>
          <a:prstGeom prst="rect">
            <a:avLst/>
          </a:prstGeom>
          <a:noFill/>
          <a:ln>
            <a:noFill/>
          </a:ln>
        </p:spPr>
      </p:pic>
      <p:pic>
        <p:nvPicPr>
          <p:cNvPr id="304" name="Google Shape;304;p24" descr="Decorative."/>
          <p:cNvPicPr preferRelativeResize="0"/>
          <p:nvPr/>
        </p:nvPicPr>
        <p:blipFill rotWithShape="1">
          <a:blip r:embed="rId4">
            <a:alphaModFix/>
          </a:blip>
          <a:srcRect l="70" r="70"/>
          <a:stretch/>
        </p:blipFill>
        <p:spPr>
          <a:xfrm>
            <a:off x="7732900" y="3"/>
            <a:ext cx="1411102" cy="673098"/>
          </a:xfrm>
          <a:prstGeom prst="rect">
            <a:avLst/>
          </a:prstGeom>
          <a:noFill/>
          <a:ln>
            <a:noFill/>
          </a:ln>
        </p:spPr>
      </p:pic>
      <p:sp>
        <p:nvSpPr>
          <p:cNvPr id="305" name="Google Shape;305;p24"/>
          <p:cNvSpPr txBox="1"/>
          <p:nvPr/>
        </p:nvSpPr>
        <p:spPr>
          <a:xfrm>
            <a:off x="1839750" y="228600"/>
            <a:ext cx="5464500" cy="384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003A8E"/>
                </a:solidFill>
                <a:latin typeface="Montserrat"/>
                <a:ea typeface="Montserrat"/>
                <a:cs typeface="Montserrat"/>
                <a:sym typeface="Montserrat"/>
              </a:rPr>
              <a:t>The Ceemo 5-7 Minute Pitch Framework</a:t>
            </a:r>
            <a:endParaRPr sz="1700" b="1">
              <a:solidFill>
                <a:srgbClr val="003A8E"/>
              </a:solidFill>
              <a:latin typeface="Montserrat"/>
              <a:ea typeface="Montserrat"/>
              <a:cs typeface="Montserrat"/>
              <a:sym typeface="Montserrat"/>
            </a:endParaRPr>
          </a:p>
        </p:txBody>
      </p:sp>
      <p:sp>
        <p:nvSpPr>
          <p:cNvPr id="306" name="Google Shape;306;p24"/>
          <p:cNvSpPr txBox="1"/>
          <p:nvPr/>
        </p:nvSpPr>
        <p:spPr>
          <a:xfrm>
            <a:off x="927450" y="532775"/>
            <a:ext cx="7289100" cy="530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b="1">
                <a:solidFill>
                  <a:schemeClr val="dk1"/>
                </a:solidFill>
                <a:latin typeface="Montserrat"/>
                <a:ea typeface="Montserrat"/>
                <a:cs typeface="Montserrat"/>
                <a:sym typeface="Montserrat"/>
              </a:rPr>
              <a:t>Need to expand your pitch? </a:t>
            </a:r>
            <a:r>
              <a:rPr lang="en" sz="900">
                <a:solidFill>
                  <a:schemeClr val="dk1"/>
                </a:solidFill>
                <a:latin typeface="Montserrat Medium"/>
                <a:ea typeface="Montserrat Medium"/>
                <a:cs typeface="Montserrat Medium"/>
                <a:sym typeface="Montserrat Medium"/>
              </a:rPr>
              <a:t>Use this template and add </a:t>
            </a:r>
            <a:r>
              <a:rPr lang="en" sz="900" b="1">
                <a:solidFill>
                  <a:schemeClr val="dk1"/>
                </a:solidFill>
                <a:latin typeface="Montserrat"/>
                <a:ea typeface="Montserrat"/>
                <a:cs typeface="Montserrat"/>
                <a:sym typeface="Montserrat"/>
              </a:rPr>
              <a:t>1-to-3 bullet points</a:t>
            </a:r>
            <a:r>
              <a:rPr lang="en" sz="900">
                <a:solidFill>
                  <a:schemeClr val="dk1"/>
                </a:solidFill>
                <a:latin typeface="Montserrat Medium"/>
                <a:ea typeface="Montserrat Medium"/>
                <a:cs typeface="Montserrat Medium"/>
                <a:sym typeface="Montserrat Medium"/>
              </a:rPr>
              <a:t> to each segment, as needed, to keep building your pitch. Remember, this isn’t a full crash course on your business! This is a </a:t>
            </a:r>
            <a:r>
              <a:rPr lang="en" sz="900" b="1">
                <a:solidFill>
                  <a:schemeClr val="dk1"/>
                </a:solidFill>
                <a:latin typeface="Montserrat"/>
                <a:ea typeface="Montserrat"/>
                <a:cs typeface="Montserrat"/>
                <a:sym typeface="Montserrat"/>
              </a:rPr>
              <a:t>movie trailer</a:t>
            </a:r>
            <a:r>
              <a:rPr lang="en" sz="900">
                <a:solidFill>
                  <a:schemeClr val="dk1"/>
                </a:solidFill>
                <a:latin typeface="Montserrat Medium"/>
                <a:ea typeface="Montserrat Medium"/>
                <a:cs typeface="Montserrat Medium"/>
                <a:sym typeface="Montserrat Medium"/>
              </a:rPr>
              <a:t>, enticing them to learn more.</a:t>
            </a:r>
            <a:endParaRPr sz="900">
              <a:solidFill>
                <a:schemeClr val="dk1"/>
              </a:solidFill>
              <a:latin typeface="Montserrat Medium"/>
              <a:ea typeface="Montserrat Medium"/>
              <a:cs typeface="Montserrat Medium"/>
              <a:sym typeface="Montserrat Medium"/>
            </a:endParaRPr>
          </a:p>
        </p:txBody>
      </p:sp>
      <p:grpSp>
        <p:nvGrpSpPr>
          <p:cNvPr id="307" name="Google Shape;307;p24"/>
          <p:cNvGrpSpPr/>
          <p:nvPr/>
        </p:nvGrpSpPr>
        <p:grpSpPr>
          <a:xfrm>
            <a:off x="182880" y="1146215"/>
            <a:ext cx="8778240" cy="3530280"/>
            <a:chOff x="182880" y="1146215"/>
            <a:chExt cx="8778240" cy="3530280"/>
          </a:xfrm>
        </p:grpSpPr>
        <p:grpSp>
          <p:nvGrpSpPr>
            <p:cNvPr id="308" name="Google Shape;308;p24"/>
            <p:cNvGrpSpPr/>
            <p:nvPr/>
          </p:nvGrpSpPr>
          <p:grpSpPr>
            <a:xfrm>
              <a:off x="182880" y="1150375"/>
              <a:ext cx="4343400" cy="3524700"/>
              <a:chOff x="182880" y="1150375"/>
              <a:chExt cx="4343400" cy="3524700"/>
            </a:xfrm>
          </p:grpSpPr>
          <p:grpSp>
            <p:nvGrpSpPr>
              <p:cNvPr id="309" name="Google Shape;309;p24"/>
              <p:cNvGrpSpPr/>
              <p:nvPr/>
            </p:nvGrpSpPr>
            <p:grpSpPr>
              <a:xfrm>
                <a:off x="182880" y="1150375"/>
                <a:ext cx="4343400" cy="978600"/>
                <a:chOff x="325725" y="1087000"/>
                <a:chExt cx="4343400" cy="978600"/>
              </a:xfrm>
            </p:grpSpPr>
            <p:sp>
              <p:nvSpPr>
                <p:cNvPr id="310" name="Google Shape;310;p24"/>
                <p:cNvSpPr txBox="1"/>
                <p:nvPr/>
              </p:nvSpPr>
              <p:spPr>
                <a:xfrm>
                  <a:off x="325725" y="1087000"/>
                  <a:ext cx="3193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rgbClr val="003A8E"/>
                      </a:solidFill>
                      <a:latin typeface="Montserrat Black"/>
                      <a:ea typeface="Montserrat Black"/>
                      <a:cs typeface="Montserrat Black"/>
                      <a:sym typeface="Montserrat Black"/>
                    </a:rPr>
                    <a:t>1 • INTRO</a:t>
                  </a:r>
                  <a:endParaRPr sz="900">
                    <a:solidFill>
                      <a:srgbClr val="003A8E"/>
                    </a:solidFill>
                    <a:latin typeface="Montserrat Black"/>
                    <a:ea typeface="Montserrat Black"/>
                    <a:cs typeface="Montserrat Black"/>
                    <a:sym typeface="Montserrat Black"/>
                  </a:endParaRPr>
                </a:p>
              </p:txBody>
            </p:sp>
            <p:sp>
              <p:nvSpPr>
                <p:cNvPr id="311" name="Google Shape;311;p24"/>
                <p:cNvSpPr txBox="1"/>
                <p:nvPr/>
              </p:nvSpPr>
              <p:spPr>
                <a:xfrm>
                  <a:off x="325725" y="1279300"/>
                  <a:ext cx="4343400" cy="78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1D2225"/>
                      </a:solidFill>
                      <a:latin typeface="Montserrat Medium"/>
                      <a:ea typeface="Montserrat Medium"/>
                      <a:cs typeface="Montserrat Medium"/>
                      <a:sym typeface="Montserrat Medium"/>
                    </a:rPr>
                    <a:t>Who are you, your title, your company, and a </a:t>
                  </a:r>
                  <a:r>
                    <a:rPr lang="en" sz="1000">
                      <a:solidFill>
                        <a:srgbClr val="1D2225"/>
                      </a:solidFill>
                      <a:latin typeface="Montserrat SemiBold"/>
                      <a:ea typeface="Montserrat SemiBold"/>
                      <a:cs typeface="Montserrat SemiBold"/>
                      <a:sym typeface="Montserrat SemiBold"/>
                    </a:rPr>
                    <a:t>one</a:t>
                  </a:r>
                  <a:r>
                    <a:rPr lang="en" sz="1000">
                      <a:solidFill>
                        <a:srgbClr val="1D2225"/>
                      </a:solidFill>
                      <a:latin typeface="Montserrat Medium"/>
                      <a:ea typeface="Montserrat Medium"/>
                      <a:cs typeface="Montserrat Medium"/>
                      <a:sym typeface="Montserrat Medium"/>
                    </a:rPr>
                    <a:t> sentence intro of what your company does. For instance, </a:t>
                  </a:r>
                  <a:r>
                    <a:rPr lang="en" sz="1000" i="1">
                      <a:solidFill>
                        <a:srgbClr val="1D2225"/>
                      </a:solidFill>
                      <a:latin typeface="Montserrat Medium"/>
                      <a:ea typeface="Montserrat Medium"/>
                      <a:cs typeface="Montserrat Medium"/>
                      <a:sym typeface="Montserrat Medium"/>
                    </a:rPr>
                    <a:t>“I’m Heather Lawver, Founder &amp; CEO of Ceemo. We generate instantly smarter brands, marketing &amp; pitch decks for today’s top entrepreneurs.”</a:t>
                  </a:r>
                  <a:endParaRPr sz="1000" i="1">
                    <a:solidFill>
                      <a:srgbClr val="1D2225"/>
                    </a:solidFill>
                    <a:latin typeface="Montserrat Medium"/>
                    <a:ea typeface="Montserrat Medium"/>
                    <a:cs typeface="Montserrat Medium"/>
                    <a:sym typeface="Montserrat Medium"/>
                  </a:endParaRPr>
                </a:p>
              </p:txBody>
            </p:sp>
          </p:grpSp>
          <p:grpSp>
            <p:nvGrpSpPr>
              <p:cNvPr id="312" name="Google Shape;312;p24"/>
              <p:cNvGrpSpPr/>
              <p:nvPr/>
            </p:nvGrpSpPr>
            <p:grpSpPr>
              <a:xfrm>
                <a:off x="182880" y="2144975"/>
                <a:ext cx="4343400" cy="832500"/>
                <a:chOff x="325725" y="1087000"/>
                <a:chExt cx="4343400" cy="832500"/>
              </a:xfrm>
            </p:grpSpPr>
            <p:sp>
              <p:nvSpPr>
                <p:cNvPr id="313" name="Google Shape;313;p24"/>
                <p:cNvSpPr txBox="1"/>
                <p:nvPr/>
              </p:nvSpPr>
              <p:spPr>
                <a:xfrm>
                  <a:off x="325725" y="1087000"/>
                  <a:ext cx="3193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rgbClr val="003A8E"/>
                      </a:solidFill>
                      <a:latin typeface="Montserrat Black"/>
                      <a:ea typeface="Montserrat Black"/>
                      <a:cs typeface="Montserrat Black"/>
                      <a:sym typeface="Montserrat Black"/>
                    </a:rPr>
                    <a:t>2 • A COMPELLING PROBLEM</a:t>
                  </a:r>
                  <a:endParaRPr sz="900">
                    <a:solidFill>
                      <a:srgbClr val="003A8E"/>
                    </a:solidFill>
                    <a:latin typeface="Montserrat Black"/>
                    <a:ea typeface="Montserrat Black"/>
                    <a:cs typeface="Montserrat Black"/>
                    <a:sym typeface="Montserrat Black"/>
                  </a:endParaRPr>
                </a:p>
              </p:txBody>
            </p:sp>
            <p:sp>
              <p:nvSpPr>
                <p:cNvPr id="314" name="Google Shape;314;p24"/>
                <p:cNvSpPr txBox="1"/>
                <p:nvPr/>
              </p:nvSpPr>
              <p:spPr>
                <a:xfrm>
                  <a:off x="325725" y="1279300"/>
                  <a:ext cx="4343400" cy="64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1D2225"/>
                      </a:solidFill>
                      <a:latin typeface="Montserrat Medium"/>
                      <a:ea typeface="Montserrat Medium"/>
                      <a:cs typeface="Montserrat Medium"/>
                      <a:sym typeface="Montserrat Medium"/>
                    </a:rPr>
                    <a:t>What problem(s) do you solve &amp; for whom? How big is that problem? How much does it cost/how many does it affect? Don’t just give us facts/figures. Make the problem feel </a:t>
                  </a:r>
                  <a:r>
                    <a:rPr lang="en" sz="1000" b="1" i="1">
                      <a:solidFill>
                        <a:srgbClr val="1D2225"/>
                      </a:solidFill>
                      <a:latin typeface="Montserrat"/>
                      <a:ea typeface="Montserrat"/>
                      <a:cs typeface="Montserrat"/>
                      <a:sym typeface="Montserrat"/>
                    </a:rPr>
                    <a:t>human!</a:t>
                  </a:r>
                  <a:endParaRPr sz="1000" b="1" i="1">
                    <a:solidFill>
                      <a:srgbClr val="1D2225"/>
                    </a:solidFill>
                    <a:latin typeface="Montserrat"/>
                    <a:ea typeface="Montserrat"/>
                    <a:cs typeface="Montserrat"/>
                    <a:sym typeface="Montserrat"/>
                  </a:endParaRPr>
                </a:p>
              </p:txBody>
            </p:sp>
          </p:grpSp>
          <p:grpSp>
            <p:nvGrpSpPr>
              <p:cNvPr id="315" name="Google Shape;315;p24"/>
              <p:cNvGrpSpPr/>
              <p:nvPr/>
            </p:nvGrpSpPr>
            <p:grpSpPr>
              <a:xfrm>
                <a:off x="182880" y="2993475"/>
                <a:ext cx="4343400" cy="832800"/>
                <a:chOff x="325725" y="1087000"/>
                <a:chExt cx="4343400" cy="832800"/>
              </a:xfrm>
            </p:grpSpPr>
            <p:sp>
              <p:nvSpPr>
                <p:cNvPr id="316" name="Google Shape;316;p24"/>
                <p:cNvSpPr txBox="1"/>
                <p:nvPr/>
              </p:nvSpPr>
              <p:spPr>
                <a:xfrm>
                  <a:off x="325725" y="1087000"/>
                  <a:ext cx="3193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rgbClr val="003A8E"/>
                      </a:solidFill>
                      <a:latin typeface="Montserrat Black"/>
                      <a:ea typeface="Montserrat Black"/>
                      <a:cs typeface="Montserrat Black"/>
                      <a:sym typeface="Montserrat Black"/>
                    </a:rPr>
                    <a:t>3 • YOUR UNIQUE SOLUTION</a:t>
                  </a:r>
                  <a:endParaRPr sz="900">
                    <a:solidFill>
                      <a:srgbClr val="003A8E"/>
                    </a:solidFill>
                    <a:latin typeface="Montserrat Black"/>
                    <a:ea typeface="Montserrat Black"/>
                    <a:cs typeface="Montserrat Black"/>
                    <a:sym typeface="Montserrat Black"/>
                  </a:endParaRPr>
                </a:p>
              </p:txBody>
            </p:sp>
            <p:sp>
              <p:nvSpPr>
                <p:cNvPr id="317" name="Google Shape;317;p24"/>
                <p:cNvSpPr txBox="1"/>
                <p:nvPr/>
              </p:nvSpPr>
              <p:spPr>
                <a:xfrm>
                  <a:off x="325725" y="1279300"/>
                  <a:ext cx="4343400" cy="64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000">
                      <a:solidFill>
                        <a:srgbClr val="1D2225"/>
                      </a:solidFill>
                      <a:latin typeface="Montserrat Medium"/>
                      <a:ea typeface="Montserrat Medium"/>
                      <a:cs typeface="Montserrat Medium"/>
                      <a:sym typeface="Montserrat Medium"/>
                    </a:rPr>
                    <a:t>What is your solution &amp; how does it work? Quickly walk us thru the user journey so we can imagine being your customer. How much better will the world be thanks to your company?</a:t>
                  </a:r>
                  <a:endParaRPr sz="1000">
                    <a:solidFill>
                      <a:srgbClr val="1D2225"/>
                    </a:solidFill>
                    <a:latin typeface="Montserrat Medium"/>
                    <a:ea typeface="Montserrat Medium"/>
                    <a:cs typeface="Montserrat Medium"/>
                    <a:sym typeface="Montserrat Medium"/>
                  </a:endParaRPr>
                </a:p>
                <a:p>
                  <a:pPr marL="0" lvl="0" indent="0" algn="l" rtl="0">
                    <a:spcBef>
                      <a:spcPts val="0"/>
                    </a:spcBef>
                    <a:spcAft>
                      <a:spcPts val="0"/>
                    </a:spcAft>
                    <a:buNone/>
                  </a:pPr>
                  <a:endParaRPr sz="1000">
                    <a:solidFill>
                      <a:srgbClr val="1D2225"/>
                    </a:solidFill>
                    <a:latin typeface="Montserrat Medium"/>
                    <a:ea typeface="Montserrat Medium"/>
                    <a:cs typeface="Montserrat Medium"/>
                    <a:sym typeface="Montserrat Medium"/>
                  </a:endParaRPr>
                </a:p>
              </p:txBody>
            </p:sp>
          </p:grpSp>
          <p:grpSp>
            <p:nvGrpSpPr>
              <p:cNvPr id="318" name="Google Shape;318;p24"/>
              <p:cNvGrpSpPr/>
              <p:nvPr/>
            </p:nvGrpSpPr>
            <p:grpSpPr>
              <a:xfrm>
                <a:off x="182880" y="3842275"/>
                <a:ext cx="4343400" cy="832800"/>
                <a:chOff x="325725" y="1087000"/>
                <a:chExt cx="4343400" cy="832800"/>
              </a:xfrm>
            </p:grpSpPr>
            <p:sp>
              <p:nvSpPr>
                <p:cNvPr id="319" name="Google Shape;319;p24"/>
                <p:cNvSpPr txBox="1"/>
                <p:nvPr/>
              </p:nvSpPr>
              <p:spPr>
                <a:xfrm>
                  <a:off x="325725" y="1087000"/>
                  <a:ext cx="3193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rgbClr val="003A8E"/>
                      </a:solidFill>
                      <a:latin typeface="Montserrat Black"/>
                      <a:ea typeface="Montserrat Black"/>
                      <a:cs typeface="Montserrat Black"/>
                      <a:sym typeface="Montserrat Black"/>
                    </a:rPr>
                    <a:t>4 • MARKET &amp; FINANCIALS</a:t>
                  </a:r>
                  <a:endParaRPr sz="900">
                    <a:solidFill>
                      <a:srgbClr val="003A8E"/>
                    </a:solidFill>
                    <a:latin typeface="Montserrat Black"/>
                    <a:ea typeface="Montserrat Black"/>
                    <a:cs typeface="Montserrat Black"/>
                    <a:sym typeface="Montserrat Black"/>
                  </a:endParaRPr>
                </a:p>
              </p:txBody>
            </p:sp>
            <p:sp>
              <p:nvSpPr>
                <p:cNvPr id="320" name="Google Shape;320;p24"/>
                <p:cNvSpPr txBox="1"/>
                <p:nvPr/>
              </p:nvSpPr>
              <p:spPr>
                <a:xfrm>
                  <a:off x="325725" y="1279300"/>
                  <a:ext cx="4343400" cy="64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1D2225"/>
                      </a:solidFill>
                      <a:latin typeface="Montserrat Medium"/>
                      <a:ea typeface="Montserrat Medium"/>
                      <a:cs typeface="Montserrat Medium"/>
                      <a:sym typeface="Montserrat Medium"/>
                    </a:rPr>
                    <a:t>What does it cost to make &amp; what’s the price? How will you sell it and reach scalability? Show us your 3-5 year projections. How big is the market &amp; what makes you unique within it?</a:t>
                  </a:r>
                  <a:endParaRPr sz="1000">
                    <a:solidFill>
                      <a:srgbClr val="1D2225"/>
                    </a:solidFill>
                    <a:latin typeface="Montserrat Medium"/>
                    <a:ea typeface="Montserrat Medium"/>
                    <a:cs typeface="Montserrat Medium"/>
                    <a:sym typeface="Montserrat Medium"/>
                  </a:endParaRPr>
                </a:p>
              </p:txBody>
            </p:sp>
          </p:grpSp>
        </p:grpSp>
        <p:grpSp>
          <p:nvGrpSpPr>
            <p:cNvPr id="321" name="Google Shape;321;p24"/>
            <p:cNvGrpSpPr/>
            <p:nvPr/>
          </p:nvGrpSpPr>
          <p:grpSpPr>
            <a:xfrm>
              <a:off x="4617720" y="1146215"/>
              <a:ext cx="4343400" cy="3530280"/>
              <a:chOff x="4706755" y="1146215"/>
              <a:chExt cx="4343400" cy="3530280"/>
            </a:xfrm>
          </p:grpSpPr>
          <p:grpSp>
            <p:nvGrpSpPr>
              <p:cNvPr id="322" name="Google Shape;322;p24"/>
              <p:cNvGrpSpPr/>
              <p:nvPr/>
            </p:nvGrpSpPr>
            <p:grpSpPr>
              <a:xfrm>
                <a:off x="4706755" y="1146215"/>
                <a:ext cx="4343400" cy="832800"/>
                <a:chOff x="325725" y="1087000"/>
                <a:chExt cx="4343400" cy="832800"/>
              </a:xfrm>
            </p:grpSpPr>
            <p:sp>
              <p:nvSpPr>
                <p:cNvPr id="323" name="Google Shape;323;p24"/>
                <p:cNvSpPr txBox="1"/>
                <p:nvPr/>
              </p:nvSpPr>
              <p:spPr>
                <a:xfrm>
                  <a:off x="325725" y="1087000"/>
                  <a:ext cx="3193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rgbClr val="003A8E"/>
                      </a:solidFill>
                      <a:latin typeface="Montserrat Black"/>
                      <a:ea typeface="Montserrat Black"/>
                      <a:cs typeface="Montserrat Black"/>
                      <a:sym typeface="Montserrat Black"/>
                    </a:rPr>
                    <a:t>5 • PROGRESS &amp; ROADMAP</a:t>
                  </a:r>
                  <a:endParaRPr sz="900">
                    <a:solidFill>
                      <a:srgbClr val="003A8E"/>
                    </a:solidFill>
                    <a:latin typeface="Montserrat Black"/>
                    <a:ea typeface="Montserrat Black"/>
                    <a:cs typeface="Montserrat Black"/>
                    <a:sym typeface="Montserrat Black"/>
                  </a:endParaRPr>
                </a:p>
              </p:txBody>
            </p:sp>
            <p:sp>
              <p:nvSpPr>
                <p:cNvPr id="324" name="Google Shape;324;p24"/>
                <p:cNvSpPr txBox="1"/>
                <p:nvPr/>
              </p:nvSpPr>
              <p:spPr>
                <a:xfrm>
                  <a:off x="325725" y="1279300"/>
                  <a:ext cx="4343400" cy="64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1D2225"/>
                      </a:solidFill>
                      <a:latin typeface="Montserrat Medium"/>
                      <a:ea typeface="Montserrat Medium"/>
                      <a:cs typeface="Montserrat Medium"/>
                      <a:sym typeface="Montserrat Medium"/>
                    </a:rPr>
                    <a:t>Show you have a habit of making goals &amp; achieving them. On one slide looking back, show us 2 strategic steps taken &amp; 3 goals accomplished. Looking forward, what 2 strategic steps &amp; 2 interim goals will lead to a big milestone in 12-18 months?</a:t>
                  </a:r>
                  <a:endParaRPr sz="1000">
                    <a:solidFill>
                      <a:srgbClr val="1D2225"/>
                    </a:solidFill>
                    <a:latin typeface="Montserrat Medium"/>
                    <a:ea typeface="Montserrat Medium"/>
                    <a:cs typeface="Montserrat Medium"/>
                    <a:sym typeface="Montserrat Medium"/>
                  </a:endParaRPr>
                </a:p>
              </p:txBody>
            </p:sp>
          </p:grpSp>
          <p:grpSp>
            <p:nvGrpSpPr>
              <p:cNvPr id="325" name="Google Shape;325;p24"/>
              <p:cNvGrpSpPr/>
              <p:nvPr/>
            </p:nvGrpSpPr>
            <p:grpSpPr>
              <a:xfrm>
                <a:off x="4706755" y="2142911"/>
                <a:ext cx="4343400" cy="832800"/>
                <a:chOff x="325725" y="1087000"/>
                <a:chExt cx="4343400" cy="832800"/>
              </a:xfrm>
            </p:grpSpPr>
            <p:sp>
              <p:nvSpPr>
                <p:cNvPr id="326" name="Google Shape;326;p24"/>
                <p:cNvSpPr txBox="1"/>
                <p:nvPr/>
              </p:nvSpPr>
              <p:spPr>
                <a:xfrm>
                  <a:off x="325725" y="1087000"/>
                  <a:ext cx="3193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rgbClr val="003A8E"/>
                      </a:solidFill>
                      <a:latin typeface="Montserrat Black"/>
                      <a:ea typeface="Montserrat Black"/>
                      <a:cs typeface="Montserrat Black"/>
                      <a:sym typeface="Montserrat Black"/>
                    </a:rPr>
                    <a:t>6 • WHY NOW &amp; WHY YOU</a:t>
                  </a:r>
                  <a:endParaRPr sz="900">
                    <a:solidFill>
                      <a:srgbClr val="003A8E"/>
                    </a:solidFill>
                    <a:latin typeface="Montserrat Black"/>
                    <a:ea typeface="Montserrat Black"/>
                    <a:cs typeface="Montserrat Black"/>
                    <a:sym typeface="Montserrat Black"/>
                  </a:endParaRPr>
                </a:p>
              </p:txBody>
            </p:sp>
            <p:sp>
              <p:nvSpPr>
                <p:cNvPr id="327" name="Google Shape;327;p24"/>
                <p:cNvSpPr txBox="1"/>
                <p:nvPr/>
              </p:nvSpPr>
              <p:spPr>
                <a:xfrm>
                  <a:off x="325725" y="1279300"/>
                  <a:ext cx="4343400" cy="64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1D2225"/>
                      </a:solidFill>
                      <a:latin typeface="Montserrat Medium"/>
                      <a:ea typeface="Montserrat Medium"/>
                      <a:cs typeface="Montserrat Medium"/>
                      <a:sym typeface="Montserrat Medium"/>
                    </a:rPr>
                    <a:t>Why is now the time to take action &amp; why should they join you? Who’s on your team, have they been trained/vetted, and what makes you uniquely qualified to make this a success?</a:t>
                  </a:r>
                  <a:endParaRPr sz="1000">
                    <a:solidFill>
                      <a:srgbClr val="1D2225"/>
                    </a:solidFill>
                    <a:latin typeface="Montserrat Medium"/>
                    <a:ea typeface="Montserrat Medium"/>
                    <a:cs typeface="Montserrat Medium"/>
                    <a:sym typeface="Montserrat Medium"/>
                  </a:endParaRPr>
                </a:p>
              </p:txBody>
            </p:sp>
          </p:grpSp>
          <p:grpSp>
            <p:nvGrpSpPr>
              <p:cNvPr id="328" name="Google Shape;328;p24"/>
              <p:cNvGrpSpPr/>
              <p:nvPr/>
            </p:nvGrpSpPr>
            <p:grpSpPr>
              <a:xfrm>
                <a:off x="4706755" y="2993303"/>
                <a:ext cx="4343400" cy="832800"/>
                <a:chOff x="325725" y="1087000"/>
                <a:chExt cx="4343400" cy="832800"/>
              </a:xfrm>
            </p:grpSpPr>
            <p:sp>
              <p:nvSpPr>
                <p:cNvPr id="329" name="Google Shape;329;p24"/>
                <p:cNvSpPr txBox="1"/>
                <p:nvPr/>
              </p:nvSpPr>
              <p:spPr>
                <a:xfrm>
                  <a:off x="325725" y="1087000"/>
                  <a:ext cx="3193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rgbClr val="003A8E"/>
                      </a:solidFill>
                      <a:latin typeface="Montserrat Black"/>
                      <a:ea typeface="Montserrat Black"/>
                      <a:cs typeface="Montserrat Black"/>
                      <a:sym typeface="Montserrat Black"/>
                    </a:rPr>
                    <a:t>7 • YOUR ASK FOR YOUR FUTURE</a:t>
                  </a:r>
                  <a:endParaRPr sz="900">
                    <a:solidFill>
                      <a:srgbClr val="003A8E"/>
                    </a:solidFill>
                    <a:latin typeface="Montserrat Black"/>
                    <a:ea typeface="Montserrat Black"/>
                    <a:cs typeface="Montserrat Black"/>
                    <a:sym typeface="Montserrat Black"/>
                  </a:endParaRPr>
                </a:p>
              </p:txBody>
            </p:sp>
            <p:sp>
              <p:nvSpPr>
                <p:cNvPr id="330" name="Google Shape;330;p24"/>
                <p:cNvSpPr txBox="1"/>
                <p:nvPr/>
              </p:nvSpPr>
              <p:spPr>
                <a:xfrm>
                  <a:off x="325725" y="1279300"/>
                  <a:ext cx="4343400" cy="64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1D2225"/>
                      </a:solidFill>
                      <a:latin typeface="Montserrat Medium"/>
                      <a:ea typeface="Montserrat Medium"/>
                      <a:cs typeface="Montserrat Medium"/>
                      <a:sym typeface="Montserrat Medium"/>
                    </a:rPr>
                    <a:t>We should know exactly what you’re building, why, how you’ll make it happen, and who’s on the team. Now we need to know what you need from the audience to make it possible. Ask!</a:t>
                  </a:r>
                  <a:endParaRPr sz="1000">
                    <a:solidFill>
                      <a:srgbClr val="1D2225"/>
                    </a:solidFill>
                    <a:latin typeface="Montserrat Medium"/>
                    <a:ea typeface="Montserrat Medium"/>
                    <a:cs typeface="Montserrat Medium"/>
                    <a:sym typeface="Montserrat Medium"/>
                  </a:endParaRPr>
                </a:p>
              </p:txBody>
            </p:sp>
          </p:grpSp>
          <p:grpSp>
            <p:nvGrpSpPr>
              <p:cNvPr id="331" name="Google Shape;331;p24"/>
              <p:cNvGrpSpPr/>
              <p:nvPr/>
            </p:nvGrpSpPr>
            <p:grpSpPr>
              <a:xfrm>
                <a:off x="4706755" y="3843695"/>
                <a:ext cx="4343400" cy="832800"/>
                <a:chOff x="325725" y="1087000"/>
                <a:chExt cx="4343400" cy="832800"/>
              </a:xfrm>
            </p:grpSpPr>
            <p:sp>
              <p:nvSpPr>
                <p:cNvPr id="332" name="Google Shape;332;p24"/>
                <p:cNvSpPr txBox="1"/>
                <p:nvPr/>
              </p:nvSpPr>
              <p:spPr>
                <a:xfrm>
                  <a:off x="325725" y="1087000"/>
                  <a:ext cx="3193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rgbClr val="003A8E"/>
                      </a:solidFill>
                      <a:latin typeface="Montserrat Black"/>
                      <a:ea typeface="Montserrat Black"/>
                      <a:cs typeface="Montserrat Black"/>
                      <a:sym typeface="Montserrat Black"/>
                    </a:rPr>
                    <a:t>8 • A GRATEFUL CRESCENDO</a:t>
                  </a:r>
                  <a:endParaRPr sz="900">
                    <a:solidFill>
                      <a:srgbClr val="003A8E"/>
                    </a:solidFill>
                    <a:latin typeface="Montserrat Black"/>
                    <a:ea typeface="Montserrat Black"/>
                    <a:cs typeface="Montserrat Black"/>
                    <a:sym typeface="Montserrat Black"/>
                  </a:endParaRPr>
                </a:p>
              </p:txBody>
            </p:sp>
            <p:sp>
              <p:nvSpPr>
                <p:cNvPr id="333" name="Google Shape;333;p24"/>
                <p:cNvSpPr txBox="1"/>
                <p:nvPr/>
              </p:nvSpPr>
              <p:spPr>
                <a:xfrm>
                  <a:off x="325725" y="1279300"/>
                  <a:ext cx="4343400" cy="64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1D2225"/>
                      </a:solidFill>
                      <a:latin typeface="Montserrat Medium"/>
                      <a:ea typeface="Montserrat Medium"/>
                      <a:cs typeface="Montserrat Medium"/>
                      <a:sym typeface="Montserrat Medium"/>
                    </a:rPr>
                    <a:t>Create a “giver’s high”. Quickly remind us of the problem’s pain, help us feel the excitement of being the one to solve it. Thank the audience &amp; invite them to join you building a better world.</a:t>
                  </a:r>
                  <a:endParaRPr sz="1000">
                    <a:solidFill>
                      <a:srgbClr val="1D2225"/>
                    </a:solidFill>
                    <a:latin typeface="Montserrat Medium"/>
                    <a:ea typeface="Montserrat Medium"/>
                    <a:cs typeface="Montserrat Medium"/>
                    <a:sym typeface="Montserrat Medium"/>
                  </a:endParaRPr>
                </a:p>
              </p:txBody>
            </p:sp>
          </p:grpSp>
        </p:gr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pic>
        <p:nvPicPr>
          <p:cNvPr id="338" name="Google Shape;338;p25" descr="Decorative."/>
          <p:cNvPicPr preferRelativeResize="0"/>
          <p:nvPr/>
        </p:nvPicPr>
        <p:blipFill rotWithShape="1">
          <a:blip r:embed="rId3">
            <a:alphaModFix/>
          </a:blip>
          <a:srcRect t="140" b="140"/>
          <a:stretch/>
        </p:blipFill>
        <p:spPr>
          <a:xfrm>
            <a:off x="0" y="4466831"/>
            <a:ext cx="1426282" cy="676657"/>
          </a:xfrm>
          <a:prstGeom prst="rect">
            <a:avLst/>
          </a:prstGeom>
          <a:noFill/>
          <a:ln>
            <a:noFill/>
          </a:ln>
        </p:spPr>
      </p:pic>
      <p:pic>
        <p:nvPicPr>
          <p:cNvPr id="339" name="Google Shape;339;p25" descr="Decorative."/>
          <p:cNvPicPr preferRelativeResize="0"/>
          <p:nvPr/>
        </p:nvPicPr>
        <p:blipFill rotWithShape="1">
          <a:blip r:embed="rId4">
            <a:alphaModFix/>
          </a:blip>
          <a:srcRect l="70" r="70"/>
          <a:stretch/>
        </p:blipFill>
        <p:spPr>
          <a:xfrm>
            <a:off x="7732900" y="3"/>
            <a:ext cx="1411102" cy="673098"/>
          </a:xfrm>
          <a:prstGeom prst="rect">
            <a:avLst/>
          </a:prstGeom>
          <a:noFill/>
          <a:ln>
            <a:noFill/>
          </a:ln>
        </p:spPr>
      </p:pic>
      <p:sp>
        <p:nvSpPr>
          <p:cNvPr id="340" name="Google Shape;340;p25"/>
          <p:cNvSpPr txBox="1"/>
          <p:nvPr/>
        </p:nvSpPr>
        <p:spPr>
          <a:xfrm>
            <a:off x="1839750" y="228600"/>
            <a:ext cx="5464500" cy="384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003A8E"/>
                </a:solidFill>
                <a:latin typeface="Montserrat"/>
                <a:ea typeface="Montserrat"/>
                <a:cs typeface="Montserrat"/>
                <a:sym typeface="Montserrat"/>
              </a:rPr>
              <a:t>The Ceemo 7-10 Minute Pitch Framework</a:t>
            </a:r>
            <a:endParaRPr sz="1700" b="1">
              <a:solidFill>
                <a:srgbClr val="003A8E"/>
              </a:solidFill>
              <a:latin typeface="Montserrat"/>
              <a:ea typeface="Montserrat"/>
              <a:cs typeface="Montserrat"/>
              <a:sym typeface="Montserrat"/>
            </a:endParaRPr>
          </a:p>
        </p:txBody>
      </p:sp>
      <p:sp>
        <p:nvSpPr>
          <p:cNvPr id="341" name="Google Shape;341;p25"/>
          <p:cNvSpPr txBox="1"/>
          <p:nvPr/>
        </p:nvSpPr>
        <p:spPr>
          <a:xfrm>
            <a:off x="927450" y="532775"/>
            <a:ext cx="7289100" cy="530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solidFill>
                  <a:schemeClr val="dk1"/>
                </a:solidFill>
                <a:latin typeface="Montserrat Medium"/>
                <a:ea typeface="Montserrat Medium"/>
                <a:cs typeface="Montserrat Medium"/>
                <a:sym typeface="Montserrat Medium"/>
              </a:rPr>
              <a:t>Add </a:t>
            </a:r>
            <a:r>
              <a:rPr lang="en" sz="900" b="1">
                <a:solidFill>
                  <a:schemeClr val="dk1"/>
                </a:solidFill>
                <a:latin typeface="Montserrat"/>
                <a:ea typeface="Montserrat"/>
                <a:cs typeface="Montserrat"/>
                <a:sym typeface="Montserrat"/>
              </a:rPr>
              <a:t>1-to-3 bullet points</a:t>
            </a:r>
            <a:r>
              <a:rPr lang="en" sz="900">
                <a:solidFill>
                  <a:schemeClr val="dk1"/>
                </a:solidFill>
                <a:latin typeface="Montserrat Medium"/>
                <a:ea typeface="Montserrat Medium"/>
                <a:cs typeface="Montserrat Medium"/>
                <a:sym typeface="Montserrat Medium"/>
              </a:rPr>
              <a:t> to each segment, as needed, to refine just the main points you need to get across in a pitch deck. Follow this template &amp; you should have all the information needed for an investor presentation.</a:t>
            </a:r>
            <a:endParaRPr sz="900">
              <a:solidFill>
                <a:schemeClr val="dk1"/>
              </a:solidFill>
              <a:latin typeface="Montserrat Medium"/>
              <a:ea typeface="Montserrat Medium"/>
              <a:cs typeface="Montserrat Medium"/>
              <a:sym typeface="Montserrat Medium"/>
            </a:endParaRPr>
          </a:p>
        </p:txBody>
      </p:sp>
      <p:grpSp>
        <p:nvGrpSpPr>
          <p:cNvPr id="342" name="Google Shape;342;p25"/>
          <p:cNvGrpSpPr/>
          <p:nvPr/>
        </p:nvGrpSpPr>
        <p:grpSpPr>
          <a:xfrm>
            <a:off x="183475" y="1010000"/>
            <a:ext cx="8960650" cy="3738013"/>
            <a:chOff x="184900" y="1010000"/>
            <a:chExt cx="8960650" cy="3738013"/>
          </a:xfrm>
        </p:grpSpPr>
        <p:grpSp>
          <p:nvGrpSpPr>
            <p:cNvPr id="343" name="Google Shape;343;p25"/>
            <p:cNvGrpSpPr/>
            <p:nvPr/>
          </p:nvGrpSpPr>
          <p:grpSpPr>
            <a:xfrm>
              <a:off x="184900" y="1010000"/>
              <a:ext cx="4343400" cy="3738013"/>
              <a:chOff x="184900" y="1010000"/>
              <a:chExt cx="4343400" cy="3738013"/>
            </a:xfrm>
          </p:grpSpPr>
          <p:grpSp>
            <p:nvGrpSpPr>
              <p:cNvPr id="344" name="Google Shape;344;p25"/>
              <p:cNvGrpSpPr/>
              <p:nvPr/>
            </p:nvGrpSpPr>
            <p:grpSpPr>
              <a:xfrm>
                <a:off x="184900" y="1010000"/>
                <a:ext cx="4343400" cy="644400"/>
                <a:chOff x="325725" y="1087000"/>
                <a:chExt cx="4343400" cy="644400"/>
              </a:xfrm>
            </p:grpSpPr>
            <p:sp>
              <p:nvSpPr>
                <p:cNvPr id="345" name="Google Shape;345;p25"/>
                <p:cNvSpPr txBox="1"/>
                <p:nvPr/>
              </p:nvSpPr>
              <p:spPr>
                <a:xfrm>
                  <a:off x="325725" y="1087000"/>
                  <a:ext cx="3193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rgbClr val="003A8E"/>
                      </a:solidFill>
                      <a:latin typeface="Montserrat Black"/>
                      <a:ea typeface="Montserrat Black"/>
                      <a:cs typeface="Montserrat Black"/>
                      <a:sym typeface="Montserrat Black"/>
                    </a:rPr>
                    <a:t>1 • INTRO</a:t>
                  </a:r>
                  <a:endParaRPr sz="900">
                    <a:solidFill>
                      <a:srgbClr val="003A8E"/>
                    </a:solidFill>
                    <a:latin typeface="Montserrat Black"/>
                    <a:ea typeface="Montserrat Black"/>
                    <a:cs typeface="Montserrat Black"/>
                    <a:sym typeface="Montserrat Black"/>
                  </a:endParaRPr>
                </a:p>
              </p:txBody>
            </p:sp>
            <p:sp>
              <p:nvSpPr>
                <p:cNvPr id="346" name="Google Shape;346;p25"/>
                <p:cNvSpPr txBox="1"/>
                <p:nvPr/>
              </p:nvSpPr>
              <p:spPr>
                <a:xfrm>
                  <a:off x="325725" y="1279300"/>
                  <a:ext cx="4343400" cy="45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1D2225"/>
                      </a:solidFill>
                      <a:latin typeface="Montserrat Medium"/>
                      <a:ea typeface="Montserrat Medium"/>
                      <a:cs typeface="Montserrat Medium"/>
                      <a:sym typeface="Montserrat Medium"/>
                    </a:rPr>
                    <a:t>Introduce your name, title, company name, and a</a:t>
                  </a:r>
                  <a:r>
                    <a:rPr lang="en" sz="1000" b="1" i="1">
                      <a:solidFill>
                        <a:srgbClr val="1D2225"/>
                      </a:solidFill>
                      <a:latin typeface="Montserrat"/>
                      <a:ea typeface="Montserrat"/>
                      <a:cs typeface="Montserrat"/>
                      <a:sym typeface="Montserrat"/>
                    </a:rPr>
                    <a:t> one</a:t>
                  </a:r>
                  <a:r>
                    <a:rPr lang="en" sz="1000">
                      <a:solidFill>
                        <a:srgbClr val="1D2225"/>
                      </a:solidFill>
                      <a:latin typeface="Montserrat Medium"/>
                      <a:ea typeface="Montserrat Medium"/>
                      <a:cs typeface="Montserrat Medium"/>
                      <a:sym typeface="Montserrat Medium"/>
                    </a:rPr>
                    <a:t> sentence summary of what your company does &amp; for whom. </a:t>
                  </a:r>
                  <a:endParaRPr sz="1000">
                    <a:solidFill>
                      <a:srgbClr val="1D2225"/>
                    </a:solidFill>
                    <a:latin typeface="Montserrat Medium"/>
                    <a:ea typeface="Montserrat Medium"/>
                    <a:cs typeface="Montserrat Medium"/>
                    <a:sym typeface="Montserrat Medium"/>
                  </a:endParaRPr>
                </a:p>
              </p:txBody>
            </p:sp>
          </p:grpSp>
          <p:grpSp>
            <p:nvGrpSpPr>
              <p:cNvPr id="347" name="Google Shape;347;p25"/>
              <p:cNvGrpSpPr/>
              <p:nvPr/>
            </p:nvGrpSpPr>
            <p:grpSpPr>
              <a:xfrm>
                <a:off x="184900" y="1632622"/>
                <a:ext cx="4343400" cy="640500"/>
                <a:chOff x="696700" y="2013200"/>
                <a:chExt cx="4343400" cy="640500"/>
              </a:xfrm>
            </p:grpSpPr>
            <p:sp>
              <p:nvSpPr>
                <p:cNvPr id="348" name="Google Shape;348;p25"/>
                <p:cNvSpPr txBox="1"/>
                <p:nvPr/>
              </p:nvSpPr>
              <p:spPr>
                <a:xfrm>
                  <a:off x="696700" y="2013200"/>
                  <a:ext cx="3193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rgbClr val="003A8E"/>
                      </a:solidFill>
                      <a:latin typeface="Montserrat Black"/>
                      <a:ea typeface="Montserrat Black"/>
                      <a:cs typeface="Montserrat Black"/>
                      <a:sym typeface="Montserrat Black"/>
                    </a:rPr>
                    <a:t>2 • PROBLEM</a:t>
                  </a:r>
                  <a:endParaRPr sz="900">
                    <a:solidFill>
                      <a:srgbClr val="003A8E"/>
                    </a:solidFill>
                    <a:latin typeface="Montserrat Black"/>
                    <a:ea typeface="Montserrat Black"/>
                    <a:cs typeface="Montserrat Black"/>
                    <a:sym typeface="Montserrat Black"/>
                  </a:endParaRPr>
                </a:p>
              </p:txBody>
            </p:sp>
            <p:sp>
              <p:nvSpPr>
                <p:cNvPr id="349" name="Google Shape;349;p25"/>
                <p:cNvSpPr txBox="1"/>
                <p:nvPr/>
              </p:nvSpPr>
              <p:spPr>
                <a:xfrm>
                  <a:off x="696700" y="2205500"/>
                  <a:ext cx="4343400" cy="44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1D2225"/>
                      </a:solidFill>
                      <a:latin typeface="Montserrat Medium"/>
                      <a:ea typeface="Montserrat Medium"/>
                      <a:cs typeface="Montserrat Medium"/>
                      <a:sym typeface="Montserrat Medium"/>
                    </a:rPr>
                    <a:t>What problem(s) do you solve &amp; for whom? How big is that problem? How much does it cost/how many does it affect?</a:t>
                  </a:r>
                  <a:endParaRPr sz="1000">
                    <a:solidFill>
                      <a:srgbClr val="1D2225"/>
                    </a:solidFill>
                    <a:latin typeface="Montserrat Medium"/>
                    <a:ea typeface="Montserrat Medium"/>
                    <a:cs typeface="Montserrat Medium"/>
                    <a:sym typeface="Montserrat Medium"/>
                  </a:endParaRPr>
                </a:p>
              </p:txBody>
            </p:sp>
          </p:grpSp>
          <p:grpSp>
            <p:nvGrpSpPr>
              <p:cNvPr id="350" name="Google Shape;350;p25"/>
              <p:cNvGrpSpPr/>
              <p:nvPr/>
            </p:nvGrpSpPr>
            <p:grpSpPr>
              <a:xfrm>
                <a:off x="184900" y="2251345"/>
                <a:ext cx="4343400" cy="640500"/>
                <a:chOff x="696700" y="2813825"/>
                <a:chExt cx="4343400" cy="640500"/>
              </a:xfrm>
            </p:grpSpPr>
            <p:sp>
              <p:nvSpPr>
                <p:cNvPr id="351" name="Google Shape;351;p25"/>
                <p:cNvSpPr txBox="1"/>
                <p:nvPr/>
              </p:nvSpPr>
              <p:spPr>
                <a:xfrm>
                  <a:off x="696700" y="2813825"/>
                  <a:ext cx="3193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rgbClr val="003A8E"/>
                      </a:solidFill>
                      <a:latin typeface="Montserrat Black"/>
                      <a:ea typeface="Montserrat Black"/>
                      <a:cs typeface="Montserrat Black"/>
                      <a:sym typeface="Montserrat Black"/>
                    </a:rPr>
                    <a:t>3 • YOUR SOLUTION</a:t>
                  </a:r>
                  <a:endParaRPr sz="900">
                    <a:solidFill>
                      <a:srgbClr val="003A8E"/>
                    </a:solidFill>
                    <a:latin typeface="Montserrat Black"/>
                    <a:ea typeface="Montserrat Black"/>
                    <a:cs typeface="Montserrat Black"/>
                    <a:sym typeface="Montserrat Black"/>
                  </a:endParaRPr>
                </a:p>
              </p:txBody>
            </p:sp>
            <p:sp>
              <p:nvSpPr>
                <p:cNvPr id="352" name="Google Shape;352;p25"/>
                <p:cNvSpPr txBox="1"/>
                <p:nvPr/>
              </p:nvSpPr>
              <p:spPr>
                <a:xfrm>
                  <a:off x="696700" y="3006125"/>
                  <a:ext cx="4343400" cy="44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1D2225"/>
                      </a:solidFill>
                      <a:latin typeface="Montserrat Medium"/>
                      <a:ea typeface="Montserrat Medium"/>
                      <a:cs typeface="Montserrat Medium"/>
                      <a:sym typeface="Montserrat Medium"/>
                    </a:rPr>
                    <a:t>What is your product &amp; how does it work? Quickly walk us thru the user journey so we can imagine being your customer.</a:t>
                  </a:r>
                  <a:endParaRPr sz="1000">
                    <a:solidFill>
                      <a:srgbClr val="1D2225"/>
                    </a:solidFill>
                    <a:latin typeface="Montserrat Medium"/>
                    <a:ea typeface="Montserrat Medium"/>
                    <a:cs typeface="Montserrat Medium"/>
                    <a:sym typeface="Montserrat Medium"/>
                  </a:endParaRPr>
                </a:p>
              </p:txBody>
            </p:sp>
          </p:grpSp>
          <p:grpSp>
            <p:nvGrpSpPr>
              <p:cNvPr id="353" name="Google Shape;353;p25"/>
              <p:cNvGrpSpPr/>
              <p:nvPr/>
            </p:nvGrpSpPr>
            <p:grpSpPr>
              <a:xfrm>
                <a:off x="184900" y="2870067"/>
                <a:ext cx="4343400" cy="640500"/>
                <a:chOff x="696700" y="3640325"/>
                <a:chExt cx="4343400" cy="640500"/>
              </a:xfrm>
            </p:grpSpPr>
            <p:sp>
              <p:nvSpPr>
                <p:cNvPr id="354" name="Google Shape;354;p25"/>
                <p:cNvSpPr txBox="1"/>
                <p:nvPr/>
              </p:nvSpPr>
              <p:spPr>
                <a:xfrm>
                  <a:off x="696700" y="3640325"/>
                  <a:ext cx="3193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rgbClr val="003A8E"/>
                      </a:solidFill>
                      <a:latin typeface="Montserrat Black"/>
                      <a:ea typeface="Montserrat Black"/>
                      <a:cs typeface="Montserrat Black"/>
                      <a:sym typeface="Montserrat Black"/>
                    </a:rPr>
                    <a:t>4 • BUSINESS MODEL</a:t>
                  </a:r>
                  <a:endParaRPr sz="900">
                    <a:solidFill>
                      <a:srgbClr val="003A8E"/>
                    </a:solidFill>
                    <a:latin typeface="Montserrat Black"/>
                    <a:ea typeface="Montserrat Black"/>
                    <a:cs typeface="Montserrat Black"/>
                    <a:sym typeface="Montserrat Black"/>
                  </a:endParaRPr>
                </a:p>
              </p:txBody>
            </p:sp>
            <p:sp>
              <p:nvSpPr>
                <p:cNvPr id="355" name="Google Shape;355;p25"/>
                <p:cNvSpPr txBox="1"/>
                <p:nvPr/>
              </p:nvSpPr>
              <p:spPr>
                <a:xfrm>
                  <a:off x="696700" y="3832625"/>
                  <a:ext cx="4343400" cy="44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1D2225"/>
                      </a:solidFill>
                      <a:latin typeface="Montserrat Medium"/>
                      <a:ea typeface="Montserrat Medium"/>
                      <a:cs typeface="Montserrat Medium"/>
                      <a:sym typeface="Montserrat Medium"/>
                    </a:rPr>
                    <a:t>What does it cost to make &amp; what’s the price? How will you sell it and reach scalability? At what point will you be profitable?</a:t>
                  </a:r>
                  <a:endParaRPr sz="1000">
                    <a:solidFill>
                      <a:srgbClr val="1D2225"/>
                    </a:solidFill>
                    <a:latin typeface="Montserrat Medium"/>
                    <a:ea typeface="Montserrat Medium"/>
                    <a:cs typeface="Montserrat Medium"/>
                    <a:sym typeface="Montserrat Medium"/>
                  </a:endParaRPr>
                </a:p>
              </p:txBody>
            </p:sp>
          </p:grpSp>
          <p:grpSp>
            <p:nvGrpSpPr>
              <p:cNvPr id="356" name="Google Shape;356;p25"/>
              <p:cNvGrpSpPr/>
              <p:nvPr/>
            </p:nvGrpSpPr>
            <p:grpSpPr>
              <a:xfrm>
                <a:off x="184900" y="3488790"/>
                <a:ext cx="4343400" cy="640500"/>
                <a:chOff x="4869650" y="1160850"/>
                <a:chExt cx="4343400" cy="640500"/>
              </a:xfrm>
            </p:grpSpPr>
            <p:sp>
              <p:nvSpPr>
                <p:cNvPr id="357" name="Google Shape;357;p25"/>
                <p:cNvSpPr txBox="1"/>
                <p:nvPr/>
              </p:nvSpPr>
              <p:spPr>
                <a:xfrm>
                  <a:off x="4869650" y="1160850"/>
                  <a:ext cx="3193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rgbClr val="003A8E"/>
                      </a:solidFill>
                      <a:latin typeface="Montserrat Black"/>
                      <a:ea typeface="Montserrat Black"/>
                      <a:cs typeface="Montserrat Black"/>
                      <a:sym typeface="Montserrat Black"/>
                    </a:rPr>
                    <a:t>5 • GO-TO-MARKET/SCALE STRATEGY</a:t>
                  </a:r>
                  <a:endParaRPr sz="900">
                    <a:solidFill>
                      <a:srgbClr val="003A8E"/>
                    </a:solidFill>
                    <a:latin typeface="Montserrat Black"/>
                    <a:ea typeface="Montserrat Black"/>
                    <a:cs typeface="Montserrat Black"/>
                    <a:sym typeface="Montserrat Black"/>
                  </a:endParaRPr>
                </a:p>
              </p:txBody>
            </p:sp>
            <p:sp>
              <p:nvSpPr>
                <p:cNvPr id="358" name="Google Shape;358;p25"/>
                <p:cNvSpPr txBox="1"/>
                <p:nvPr/>
              </p:nvSpPr>
              <p:spPr>
                <a:xfrm>
                  <a:off x="4869650" y="1353150"/>
                  <a:ext cx="4343400" cy="44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1D2225"/>
                      </a:solidFill>
                      <a:latin typeface="Montserrat Medium"/>
                      <a:ea typeface="Montserrat Medium"/>
                      <a:cs typeface="Montserrat Medium"/>
                      <a:sym typeface="Montserrat Medium"/>
                    </a:rPr>
                    <a:t>Who is your ideal customer? How will you get their attention? How will you reach scalability? How will you win?</a:t>
                  </a:r>
                  <a:endParaRPr sz="1000">
                    <a:solidFill>
                      <a:srgbClr val="1D2225"/>
                    </a:solidFill>
                    <a:latin typeface="Montserrat Medium"/>
                    <a:ea typeface="Montserrat Medium"/>
                    <a:cs typeface="Montserrat Medium"/>
                    <a:sym typeface="Montserrat Medium"/>
                  </a:endParaRPr>
                </a:p>
              </p:txBody>
            </p:sp>
          </p:grpSp>
          <p:grpSp>
            <p:nvGrpSpPr>
              <p:cNvPr id="359" name="Google Shape;359;p25"/>
              <p:cNvGrpSpPr/>
              <p:nvPr/>
            </p:nvGrpSpPr>
            <p:grpSpPr>
              <a:xfrm>
                <a:off x="184900" y="4107513"/>
                <a:ext cx="4343400" cy="640500"/>
                <a:chOff x="4869650" y="1160850"/>
                <a:chExt cx="4343400" cy="640500"/>
              </a:xfrm>
            </p:grpSpPr>
            <p:sp>
              <p:nvSpPr>
                <p:cNvPr id="360" name="Google Shape;360;p25"/>
                <p:cNvSpPr txBox="1"/>
                <p:nvPr/>
              </p:nvSpPr>
              <p:spPr>
                <a:xfrm>
                  <a:off x="4869650" y="1160850"/>
                  <a:ext cx="3193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rgbClr val="003A8E"/>
                      </a:solidFill>
                      <a:latin typeface="Montserrat Black"/>
                      <a:ea typeface="Montserrat Black"/>
                      <a:cs typeface="Montserrat Black"/>
                      <a:sym typeface="Montserrat Black"/>
                    </a:rPr>
                    <a:t>6 • MARKET OPPORTUNITY</a:t>
                  </a:r>
                  <a:endParaRPr sz="900">
                    <a:solidFill>
                      <a:srgbClr val="003A8E"/>
                    </a:solidFill>
                    <a:latin typeface="Montserrat Black"/>
                    <a:ea typeface="Montserrat Black"/>
                    <a:cs typeface="Montserrat Black"/>
                    <a:sym typeface="Montserrat Black"/>
                  </a:endParaRPr>
                </a:p>
              </p:txBody>
            </p:sp>
            <p:sp>
              <p:nvSpPr>
                <p:cNvPr id="361" name="Google Shape;361;p25"/>
                <p:cNvSpPr txBox="1"/>
                <p:nvPr/>
              </p:nvSpPr>
              <p:spPr>
                <a:xfrm>
                  <a:off x="4869650" y="1353150"/>
                  <a:ext cx="4343400" cy="44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1D2225"/>
                      </a:solidFill>
                      <a:latin typeface="Montserrat Medium"/>
                      <a:ea typeface="Montserrat Medium"/>
                      <a:cs typeface="Montserrat Medium"/>
                      <a:sym typeface="Montserrat Medium"/>
                    </a:rPr>
                    <a:t>How big is the market? How can you target &amp; capture a key segment of that market? Any comparable companies?</a:t>
                  </a:r>
                  <a:endParaRPr sz="1000">
                    <a:solidFill>
                      <a:srgbClr val="1D2225"/>
                    </a:solidFill>
                    <a:latin typeface="Montserrat Medium"/>
                    <a:ea typeface="Montserrat Medium"/>
                    <a:cs typeface="Montserrat Medium"/>
                    <a:sym typeface="Montserrat Medium"/>
                  </a:endParaRPr>
                </a:p>
              </p:txBody>
            </p:sp>
          </p:grpSp>
        </p:grpSp>
        <p:grpSp>
          <p:nvGrpSpPr>
            <p:cNvPr id="362" name="Google Shape;362;p25"/>
            <p:cNvGrpSpPr/>
            <p:nvPr/>
          </p:nvGrpSpPr>
          <p:grpSpPr>
            <a:xfrm>
              <a:off x="4618550" y="1010000"/>
              <a:ext cx="4527000" cy="3738013"/>
              <a:chOff x="184900" y="1010000"/>
              <a:chExt cx="4527000" cy="3738013"/>
            </a:xfrm>
          </p:grpSpPr>
          <p:grpSp>
            <p:nvGrpSpPr>
              <p:cNvPr id="363" name="Google Shape;363;p25"/>
              <p:cNvGrpSpPr/>
              <p:nvPr/>
            </p:nvGrpSpPr>
            <p:grpSpPr>
              <a:xfrm>
                <a:off x="184900" y="1010000"/>
                <a:ext cx="4343400" cy="644400"/>
                <a:chOff x="325725" y="1087000"/>
                <a:chExt cx="4343400" cy="644400"/>
              </a:xfrm>
            </p:grpSpPr>
            <p:sp>
              <p:nvSpPr>
                <p:cNvPr id="364" name="Google Shape;364;p25"/>
                <p:cNvSpPr txBox="1"/>
                <p:nvPr/>
              </p:nvSpPr>
              <p:spPr>
                <a:xfrm>
                  <a:off x="325725" y="1087000"/>
                  <a:ext cx="3193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rgbClr val="003A8E"/>
                      </a:solidFill>
                      <a:latin typeface="Montserrat Black"/>
                      <a:ea typeface="Montserrat Black"/>
                      <a:cs typeface="Montserrat Black"/>
                      <a:sym typeface="Montserrat Black"/>
                    </a:rPr>
                    <a:t>7 • COMPETITORS</a:t>
                  </a:r>
                  <a:endParaRPr sz="900">
                    <a:solidFill>
                      <a:srgbClr val="003A8E"/>
                    </a:solidFill>
                    <a:latin typeface="Montserrat Black"/>
                    <a:ea typeface="Montserrat Black"/>
                    <a:cs typeface="Montserrat Black"/>
                    <a:sym typeface="Montserrat Black"/>
                  </a:endParaRPr>
                </a:p>
              </p:txBody>
            </p:sp>
            <p:sp>
              <p:nvSpPr>
                <p:cNvPr id="365" name="Google Shape;365;p25"/>
                <p:cNvSpPr txBox="1"/>
                <p:nvPr/>
              </p:nvSpPr>
              <p:spPr>
                <a:xfrm>
                  <a:off x="325725" y="1279300"/>
                  <a:ext cx="4343400" cy="45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1D2225"/>
                      </a:solidFill>
                      <a:latin typeface="Montserrat Medium"/>
                      <a:ea typeface="Montserrat Medium"/>
                      <a:cs typeface="Montserrat Medium"/>
                      <a:sym typeface="Montserrat Medium"/>
                    </a:rPr>
                    <a:t>What gaps exist in the market? How will you fill that gap to gain an edge? When 9/10 startups fail, why will YOU succeed? </a:t>
                  </a:r>
                  <a:endParaRPr sz="1000">
                    <a:solidFill>
                      <a:srgbClr val="1D2225"/>
                    </a:solidFill>
                    <a:latin typeface="Montserrat Medium"/>
                    <a:ea typeface="Montserrat Medium"/>
                    <a:cs typeface="Montserrat Medium"/>
                    <a:sym typeface="Montserrat Medium"/>
                  </a:endParaRPr>
                </a:p>
              </p:txBody>
            </p:sp>
          </p:grpSp>
          <p:grpSp>
            <p:nvGrpSpPr>
              <p:cNvPr id="366" name="Google Shape;366;p25"/>
              <p:cNvGrpSpPr/>
              <p:nvPr/>
            </p:nvGrpSpPr>
            <p:grpSpPr>
              <a:xfrm>
                <a:off x="184900" y="1632622"/>
                <a:ext cx="4343400" cy="640500"/>
                <a:chOff x="696700" y="2013200"/>
                <a:chExt cx="4343400" cy="640500"/>
              </a:xfrm>
            </p:grpSpPr>
            <p:sp>
              <p:nvSpPr>
                <p:cNvPr id="367" name="Google Shape;367;p25"/>
                <p:cNvSpPr txBox="1"/>
                <p:nvPr/>
              </p:nvSpPr>
              <p:spPr>
                <a:xfrm>
                  <a:off x="696700" y="2013200"/>
                  <a:ext cx="3193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rgbClr val="003A8E"/>
                      </a:solidFill>
                      <a:latin typeface="Montserrat Black"/>
                      <a:ea typeface="Montserrat Black"/>
                      <a:cs typeface="Montserrat Black"/>
                      <a:sym typeface="Montserrat Black"/>
                    </a:rPr>
                    <a:t>8 • PROGRESS &amp; ROADMAP</a:t>
                  </a:r>
                  <a:endParaRPr sz="900">
                    <a:solidFill>
                      <a:srgbClr val="003A8E"/>
                    </a:solidFill>
                    <a:latin typeface="Montserrat Black"/>
                    <a:ea typeface="Montserrat Black"/>
                    <a:cs typeface="Montserrat Black"/>
                    <a:sym typeface="Montserrat Black"/>
                  </a:endParaRPr>
                </a:p>
              </p:txBody>
            </p:sp>
            <p:sp>
              <p:nvSpPr>
                <p:cNvPr id="368" name="Google Shape;368;p25"/>
                <p:cNvSpPr txBox="1"/>
                <p:nvPr/>
              </p:nvSpPr>
              <p:spPr>
                <a:xfrm>
                  <a:off x="696700" y="2205500"/>
                  <a:ext cx="4343400" cy="44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1D2225"/>
                      </a:solidFill>
                      <a:latin typeface="Montserrat Medium"/>
                      <a:ea typeface="Montserrat Medium"/>
                      <a:cs typeface="Montserrat Medium"/>
                      <a:sym typeface="Montserrat Medium"/>
                    </a:rPr>
                    <a:t>What 2 steps did you take to achieve 3 recent milestones? What steps will you take to accomplish a big milestone in 12-18mos? </a:t>
                  </a:r>
                  <a:endParaRPr sz="1000">
                    <a:solidFill>
                      <a:srgbClr val="1D2225"/>
                    </a:solidFill>
                    <a:latin typeface="Montserrat Medium"/>
                    <a:ea typeface="Montserrat Medium"/>
                    <a:cs typeface="Montserrat Medium"/>
                    <a:sym typeface="Montserrat Medium"/>
                  </a:endParaRPr>
                </a:p>
              </p:txBody>
            </p:sp>
          </p:grpSp>
          <p:grpSp>
            <p:nvGrpSpPr>
              <p:cNvPr id="369" name="Google Shape;369;p25"/>
              <p:cNvGrpSpPr/>
              <p:nvPr/>
            </p:nvGrpSpPr>
            <p:grpSpPr>
              <a:xfrm>
                <a:off x="184900" y="2251345"/>
                <a:ext cx="4343400" cy="640500"/>
                <a:chOff x="696700" y="2813825"/>
                <a:chExt cx="4343400" cy="640500"/>
              </a:xfrm>
            </p:grpSpPr>
            <p:sp>
              <p:nvSpPr>
                <p:cNvPr id="370" name="Google Shape;370;p25"/>
                <p:cNvSpPr txBox="1"/>
                <p:nvPr/>
              </p:nvSpPr>
              <p:spPr>
                <a:xfrm>
                  <a:off x="696700" y="2813825"/>
                  <a:ext cx="3193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rgbClr val="003A8E"/>
                      </a:solidFill>
                      <a:latin typeface="Montserrat Black"/>
                      <a:ea typeface="Montserrat Black"/>
                      <a:cs typeface="Montserrat Black"/>
                      <a:sym typeface="Montserrat Black"/>
                    </a:rPr>
                    <a:t>9 • SIMPLE PROJECTIONS</a:t>
                  </a:r>
                  <a:endParaRPr sz="900">
                    <a:solidFill>
                      <a:srgbClr val="003A8E"/>
                    </a:solidFill>
                    <a:latin typeface="Montserrat Black"/>
                    <a:ea typeface="Montserrat Black"/>
                    <a:cs typeface="Montserrat Black"/>
                    <a:sym typeface="Montserrat Black"/>
                  </a:endParaRPr>
                </a:p>
              </p:txBody>
            </p:sp>
            <p:sp>
              <p:nvSpPr>
                <p:cNvPr id="371" name="Google Shape;371;p25"/>
                <p:cNvSpPr txBox="1"/>
                <p:nvPr/>
              </p:nvSpPr>
              <p:spPr>
                <a:xfrm>
                  <a:off x="696700" y="3006125"/>
                  <a:ext cx="4343400" cy="44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1D2225"/>
                      </a:solidFill>
                      <a:latin typeface="Montserrat Medium"/>
                      <a:ea typeface="Montserrat Medium"/>
                      <a:cs typeface="Montserrat Medium"/>
                      <a:sym typeface="Montserrat Medium"/>
                    </a:rPr>
                    <a:t>With milestone achieved, what will you earn? And in 3-5 years? Show dollar figures &amp; how many sales/customers that takes.</a:t>
                  </a:r>
                  <a:endParaRPr sz="1000">
                    <a:solidFill>
                      <a:srgbClr val="1D2225"/>
                    </a:solidFill>
                    <a:latin typeface="Montserrat Medium"/>
                    <a:ea typeface="Montserrat Medium"/>
                    <a:cs typeface="Montserrat Medium"/>
                    <a:sym typeface="Montserrat Medium"/>
                  </a:endParaRPr>
                </a:p>
              </p:txBody>
            </p:sp>
          </p:grpSp>
          <p:grpSp>
            <p:nvGrpSpPr>
              <p:cNvPr id="372" name="Google Shape;372;p25"/>
              <p:cNvGrpSpPr/>
              <p:nvPr/>
            </p:nvGrpSpPr>
            <p:grpSpPr>
              <a:xfrm>
                <a:off x="184900" y="2870067"/>
                <a:ext cx="4527000" cy="640508"/>
                <a:chOff x="696700" y="3640325"/>
                <a:chExt cx="4527000" cy="640507"/>
              </a:xfrm>
            </p:grpSpPr>
            <p:sp>
              <p:nvSpPr>
                <p:cNvPr id="373" name="Google Shape;373;p25"/>
                <p:cNvSpPr txBox="1"/>
                <p:nvPr/>
              </p:nvSpPr>
              <p:spPr>
                <a:xfrm>
                  <a:off x="696700" y="3640325"/>
                  <a:ext cx="3193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rgbClr val="003A8E"/>
                      </a:solidFill>
                      <a:latin typeface="Montserrat Black"/>
                      <a:ea typeface="Montserrat Black"/>
                      <a:cs typeface="Montserrat Black"/>
                      <a:sym typeface="Montserrat Black"/>
                    </a:rPr>
                    <a:t>10 • TEAM</a:t>
                  </a:r>
                  <a:endParaRPr sz="900">
                    <a:solidFill>
                      <a:srgbClr val="003A8E"/>
                    </a:solidFill>
                    <a:latin typeface="Montserrat Black"/>
                    <a:ea typeface="Montserrat Black"/>
                    <a:cs typeface="Montserrat Black"/>
                    <a:sym typeface="Montserrat Black"/>
                  </a:endParaRPr>
                </a:p>
              </p:txBody>
            </p:sp>
            <p:sp>
              <p:nvSpPr>
                <p:cNvPr id="374" name="Google Shape;374;p25"/>
                <p:cNvSpPr txBox="1"/>
                <p:nvPr/>
              </p:nvSpPr>
              <p:spPr>
                <a:xfrm>
                  <a:off x="696700" y="3832633"/>
                  <a:ext cx="4527000" cy="44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1D2225"/>
                      </a:solidFill>
                      <a:latin typeface="Montserrat Medium"/>
                      <a:ea typeface="Montserrat Medium"/>
                      <a:cs typeface="Montserrat Medium"/>
                      <a:sym typeface="Montserrat Medium"/>
                    </a:rPr>
                    <a:t>Show team’s photo, name, title &amp; 2-3 logos of schools/employers. What’s unique about the team that will ensure success?</a:t>
                  </a:r>
                  <a:endParaRPr sz="1000">
                    <a:solidFill>
                      <a:srgbClr val="1D2225"/>
                    </a:solidFill>
                    <a:latin typeface="Montserrat Medium"/>
                    <a:ea typeface="Montserrat Medium"/>
                    <a:cs typeface="Montserrat Medium"/>
                    <a:sym typeface="Montserrat Medium"/>
                  </a:endParaRPr>
                </a:p>
              </p:txBody>
            </p:sp>
          </p:grpSp>
          <p:grpSp>
            <p:nvGrpSpPr>
              <p:cNvPr id="375" name="Google Shape;375;p25"/>
              <p:cNvGrpSpPr/>
              <p:nvPr/>
            </p:nvGrpSpPr>
            <p:grpSpPr>
              <a:xfrm>
                <a:off x="184900" y="3488790"/>
                <a:ext cx="4343400" cy="640500"/>
                <a:chOff x="4869650" y="1160850"/>
                <a:chExt cx="4343400" cy="640500"/>
              </a:xfrm>
            </p:grpSpPr>
            <p:sp>
              <p:nvSpPr>
                <p:cNvPr id="376" name="Google Shape;376;p25"/>
                <p:cNvSpPr txBox="1"/>
                <p:nvPr/>
              </p:nvSpPr>
              <p:spPr>
                <a:xfrm>
                  <a:off x="4869650" y="1160850"/>
                  <a:ext cx="3193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rgbClr val="003A8E"/>
                      </a:solidFill>
                      <a:latin typeface="Montserrat Black"/>
                      <a:ea typeface="Montserrat Black"/>
                      <a:cs typeface="Montserrat Black"/>
                      <a:sym typeface="Montserrat Black"/>
                    </a:rPr>
                    <a:t>11 • YOUR ASK</a:t>
                  </a:r>
                  <a:endParaRPr sz="900">
                    <a:solidFill>
                      <a:srgbClr val="003A8E"/>
                    </a:solidFill>
                    <a:latin typeface="Montserrat Black"/>
                    <a:ea typeface="Montserrat Black"/>
                    <a:cs typeface="Montserrat Black"/>
                    <a:sym typeface="Montserrat Black"/>
                  </a:endParaRPr>
                </a:p>
              </p:txBody>
            </p:sp>
            <p:sp>
              <p:nvSpPr>
                <p:cNvPr id="377" name="Google Shape;377;p25"/>
                <p:cNvSpPr txBox="1"/>
                <p:nvPr/>
              </p:nvSpPr>
              <p:spPr>
                <a:xfrm>
                  <a:off x="4869650" y="1353150"/>
                  <a:ext cx="4343400" cy="44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1D2225"/>
                      </a:solidFill>
                      <a:latin typeface="Montserrat Medium"/>
                      <a:ea typeface="Montserrat Medium"/>
                      <a:cs typeface="Montserrat Medium"/>
                      <a:sym typeface="Montserrat Medium"/>
                    </a:rPr>
                    <a:t>Always have an ask, but it doesn’t have to be money! What do you need from the audience to reach that key milestone?</a:t>
                  </a:r>
                  <a:endParaRPr sz="1000">
                    <a:solidFill>
                      <a:srgbClr val="1D2225"/>
                    </a:solidFill>
                    <a:latin typeface="Montserrat Medium"/>
                    <a:ea typeface="Montserrat Medium"/>
                    <a:cs typeface="Montserrat Medium"/>
                    <a:sym typeface="Montserrat Medium"/>
                  </a:endParaRPr>
                </a:p>
              </p:txBody>
            </p:sp>
          </p:grpSp>
          <p:grpSp>
            <p:nvGrpSpPr>
              <p:cNvPr id="378" name="Google Shape;378;p25"/>
              <p:cNvGrpSpPr/>
              <p:nvPr/>
            </p:nvGrpSpPr>
            <p:grpSpPr>
              <a:xfrm>
                <a:off x="184900" y="4107513"/>
                <a:ext cx="4343400" cy="640500"/>
                <a:chOff x="4869650" y="1160850"/>
                <a:chExt cx="4343400" cy="640500"/>
              </a:xfrm>
            </p:grpSpPr>
            <p:sp>
              <p:nvSpPr>
                <p:cNvPr id="379" name="Google Shape;379;p25"/>
                <p:cNvSpPr txBox="1"/>
                <p:nvPr/>
              </p:nvSpPr>
              <p:spPr>
                <a:xfrm>
                  <a:off x="4869650" y="1160850"/>
                  <a:ext cx="3193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rgbClr val="003A8E"/>
                      </a:solidFill>
                      <a:latin typeface="Montserrat Black"/>
                      <a:ea typeface="Montserrat Black"/>
                      <a:cs typeface="Montserrat Black"/>
                      <a:sym typeface="Montserrat Black"/>
                    </a:rPr>
                    <a:t>12 • GRATEFUL CRESCENDO</a:t>
                  </a:r>
                  <a:endParaRPr sz="900">
                    <a:solidFill>
                      <a:srgbClr val="003A8E"/>
                    </a:solidFill>
                    <a:latin typeface="Montserrat Black"/>
                    <a:ea typeface="Montserrat Black"/>
                    <a:cs typeface="Montserrat Black"/>
                    <a:sym typeface="Montserrat Black"/>
                  </a:endParaRPr>
                </a:p>
              </p:txBody>
            </p:sp>
            <p:sp>
              <p:nvSpPr>
                <p:cNvPr id="380" name="Google Shape;380;p25"/>
                <p:cNvSpPr txBox="1"/>
                <p:nvPr/>
              </p:nvSpPr>
              <p:spPr>
                <a:xfrm>
                  <a:off x="4869650" y="1353150"/>
                  <a:ext cx="4343400" cy="44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1D2225"/>
                      </a:solidFill>
                      <a:latin typeface="Montserrat Medium"/>
                      <a:ea typeface="Montserrat Medium"/>
                      <a:cs typeface="Montserrat Medium"/>
                      <a:sym typeface="Montserrat Medium"/>
                    </a:rPr>
                    <a:t>Remind the audience how great the world will be with that problem solved. Thank them &amp; have contact details on slide.</a:t>
                  </a:r>
                  <a:endParaRPr sz="1000">
                    <a:solidFill>
                      <a:srgbClr val="1D2225"/>
                    </a:solidFill>
                    <a:latin typeface="Montserrat Medium"/>
                    <a:ea typeface="Montserrat Medium"/>
                    <a:cs typeface="Montserrat Medium"/>
                    <a:sym typeface="Montserrat Medium"/>
                  </a:endParaRPr>
                </a:p>
              </p:txBody>
            </p:sp>
          </p:grpSp>
        </p:gr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35" descr=" "/>
          <p:cNvSpPr/>
          <p:nvPr/>
        </p:nvSpPr>
        <p:spPr>
          <a:xfrm rot="10800000" flipH="1">
            <a:off x="0" y="1336668"/>
            <a:ext cx="9144000" cy="3870600"/>
          </a:xfrm>
          <a:prstGeom prst="rect">
            <a:avLst/>
          </a:prstGeom>
          <a:solidFill>
            <a:srgbClr val="005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35" descr=" "/>
          <p:cNvSpPr/>
          <p:nvPr/>
        </p:nvSpPr>
        <p:spPr>
          <a:xfrm flipH="1">
            <a:off x="-45762" y="0"/>
            <a:ext cx="9235500" cy="1348500"/>
          </a:xfrm>
          <a:prstGeom prst="triangle">
            <a:avLst>
              <a:gd name="adj" fmla="val 50000"/>
            </a:avLst>
          </a:prstGeom>
          <a:solidFill>
            <a:srgbClr val="005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35" descr=" "/>
          <p:cNvSpPr txBox="1"/>
          <p:nvPr/>
        </p:nvSpPr>
        <p:spPr>
          <a:xfrm>
            <a:off x="-12" y="1562073"/>
            <a:ext cx="9144000" cy="714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900">
                <a:solidFill>
                  <a:srgbClr val="FFFFFF"/>
                </a:solidFill>
                <a:latin typeface="Montserrat SemiBold"/>
                <a:ea typeface="Montserrat SemiBold"/>
                <a:cs typeface="Montserrat SemiBold"/>
                <a:sym typeface="Montserrat SemiBold"/>
              </a:rPr>
              <a:t>p.s. an extra special</a:t>
            </a:r>
            <a:endParaRPr sz="2900">
              <a:solidFill>
                <a:srgbClr val="FFFFFF"/>
              </a:solidFill>
              <a:latin typeface="Montserrat SemiBold"/>
              <a:ea typeface="Montserrat SemiBold"/>
              <a:cs typeface="Montserrat SemiBold"/>
              <a:sym typeface="Montserrat SemiBold"/>
            </a:endParaRPr>
          </a:p>
        </p:txBody>
      </p:sp>
      <p:sp>
        <p:nvSpPr>
          <p:cNvPr id="562" name="Google Shape;562;p35" descr=" "/>
          <p:cNvSpPr txBox="1"/>
          <p:nvPr/>
        </p:nvSpPr>
        <p:spPr>
          <a:xfrm>
            <a:off x="-12" y="1833915"/>
            <a:ext cx="9144000" cy="714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8400">
                <a:solidFill>
                  <a:srgbClr val="FFFFFF"/>
                </a:solidFill>
                <a:latin typeface="Montserrat Black"/>
                <a:ea typeface="Montserrat Black"/>
                <a:cs typeface="Montserrat Black"/>
                <a:sym typeface="Montserrat Black"/>
              </a:rPr>
              <a:t>sample pitch</a:t>
            </a:r>
            <a:endParaRPr sz="8400">
              <a:solidFill>
                <a:srgbClr val="FFFFFF"/>
              </a:solidFill>
              <a:latin typeface="Montserrat Black"/>
              <a:ea typeface="Montserrat Black"/>
              <a:cs typeface="Montserrat Black"/>
              <a:sym typeface="Montserrat Black"/>
            </a:endParaRPr>
          </a:p>
        </p:txBody>
      </p:sp>
      <p:sp>
        <p:nvSpPr>
          <p:cNvPr id="563" name="Google Shape;563;p35"/>
          <p:cNvSpPr/>
          <p:nvPr/>
        </p:nvSpPr>
        <p:spPr>
          <a:xfrm flipH="1">
            <a:off x="-12" y="3934368"/>
            <a:ext cx="9144000" cy="1272900"/>
          </a:xfrm>
          <a:prstGeom prst="triangle">
            <a:avLst>
              <a:gd name="adj" fmla="val 5000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35"/>
          <p:cNvSpPr txBox="1"/>
          <p:nvPr/>
        </p:nvSpPr>
        <p:spPr>
          <a:xfrm>
            <a:off x="2134038" y="4303236"/>
            <a:ext cx="4875900" cy="80018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 b="1" dirty="0">
                <a:solidFill>
                  <a:srgbClr val="0056C3"/>
                </a:solidFill>
                <a:latin typeface="Montserrat"/>
                <a:ea typeface="Montserrat"/>
                <a:cs typeface="Montserrat"/>
                <a:sym typeface="Montserrat"/>
              </a:rPr>
              <a:t>Pitching a </a:t>
            </a:r>
            <a:r>
              <a:rPr lang="en" sz="1000" i="1" dirty="0">
                <a:solidFill>
                  <a:srgbClr val="0056C3"/>
                </a:solidFill>
                <a:latin typeface="Montserrat Black"/>
                <a:ea typeface="Montserrat Black"/>
                <a:cs typeface="Montserrat Black"/>
                <a:sym typeface="Montserrat Black"/>
              </a:rPr>
              <a:t>fictional</a:t>
            </a:r>
            <a:r>
              <a:rPr lang="en" sz="1000" b="1" dirty="0">
                <a:solidFill>
                  <a:srgbClr val="0056C3"/>
                </a:solidFill>
                <a:latin typeface="Montserrat"/>
                <a:ea typeface="Montserrat"/>
                <a:cs typeface="Montserrat"/>
                <a:sym typeface="Montserrat"/>
              </a:rPr>
              <a:t> company!</a:t>
            </a:r>
            <a:endParaRPr sz="1000" b="1" dirty="0">
              <a:solidFill>
                <a:srgbClr val="0056C3"/>
              </a:solidFill>
              <a:latin typeface="Montserrat"/>
              <a:ea typeface="Montserrat"/>
              <a:cs typeface="Montserrat"/>
              <a:sym typeface="Montserrat"/>
            </a:endParaRPr>
          </a:p>
          <a:p>
            <a:pPr marL="0" lvl="0" indent="0" algn="ctr" rtl="0">
              <a:spcBef>
                <a:spcPts val="0"/>
              </a:spcBef>
              <a:spcAft>
                <a:spcPts val="0"/>
              </a:spcAft>
              <a:buNone/>
            </a:pPr>
            <a:r>
              <a:rPr lang="en" sz="1000" dirty="0">
                <a:solidFill>
                  <a:srgbClr val="0056C3"/>
                </a:solidFill>
                <a:latin typeface="Montserrat SemiBold"/>
                <a:ea typeface="Montserrat SemiBold"/>
                <a:cs typeface="Montserrat SemiBold"/>
                <a:sym typeface="Montserrat SemiBold"/>
              </a:rPr>
              <a:t>This sample has everything for a 5-7 minute pitch. </a:t>
            </a:r>
            <a:endParaRPr sz="1000" dirty="0">
              <a:solidFill>
                <a:srgbClr val="0056C3"/>
              </a:solidFill>
              <a:latin typeface="Montserrat SemiBold"/>
              <a:ea typeface="Montserrat SemiBold"/>
              <a:cs typeface="Montserrat SemiBold"/>
              <a:sym typeface="Montserrat SemiBold"/>
            </a:endParaRPr>
          </a:p>
          <a:p>
            <a:pPr marL="0" lvl="0" indent="0" algn="ctr" rtl="0">
              <a:spcBef>
                <a:spcPts val="0"/>
              </a:spcBef>
              <a:spcAft>
                <a:spcPts val="0"/>
              </a:spcAft>
              <a:buNone/>
            </a:pPr>
            <a:r>
              <a:rPr lang="en" sz="1000" dirty="0">
                <a:solidFill>
                  <a:srgbClr val="0056C3"/>
                </a:solidFill>
                <a:latin typeface="Montserrat SemiBold"/>
                <a:ea typeface="Montserrat SemiBold"/>
                <a:cs typeface="Montserrat SemiBold"/>
                <a:sym typeface="Montserrat SemiBold"/>
              </a:rPr>
              <a:t>How would </a:t>
            </a:r>
            <a:r>
              <a:rPr lang="en" sz="1000" i="1" dirty="0">
                <a:solidFill>
                  <a:srgbClr val="0056C3"/>
                </a:solidFill>
                <a:latin typeface="Montserrat ExtraBold"/>
                <a:ea typeface="Montserrat ExtraBold"/>
                <a:cs typeface="Montserrat ExtraBold"/>
                <a:sym typeface="Montserrat ExtraBold"/>
              </a:rPr>
              <a:t>you</a:t>
            </a:r>
            <a:r>
              <a:rPr lang="en" sz="1000" dirty="0">
                <a:solidFill>
                  <a:srgbClr val="0056C3"/>
                </a:solidFill>
                <a:latin typeface="Montserrat SemiBold"/>
                <a:ea typeface="Montserrat SemiBold"/>
                <a:cs typeface="Montserrat SemiBold"/>
                <a:sym typeface="Montserrat SemiBold"/>
              </a:rPr>
              <a:t> shorten it to fit the </a:t>
            </a:r>
            <a:r>
              <a:rPr lang="en" sz="1000" i="1" dirty="0">
                <a:solidFill>
                  <a:srgbClr val="0056C3"/>
                </a:solidFill>
                <a:latin typeface="Montserrat ExtraBold"/>
                <a:ea typeface="Montserrat ExtraBold"/>
                <a:cs typeface="Montserrat ExtraBold"/>
                <a:sym typeface="Montserrat ExtraBold"/>
              </a:rPr>
              <a:t>2 minute</a:t>
            </a:r>
            <a:r>
              <a:rPr lang="en" sz="1000" dirty="0">
                <a:solidFill>
                  <a:srgbClr val="0056C3"/>
                </a:solidFill>
                <a:latin typeface="Montserrat SemiBold"/>
                <a:ea typeface="Montserrat SemiBold"/>
                <a:cs typeface="Montserrat SemiBold"/>
                <a:sym typeface="Montserrat SemiBold"/>
              </a:rPr>
              <a:t> framework?</a:t>
            </a:r>
            <a:endParaRPr sz="1000" dirty="0">
              <a:solidFill>
                <a:srgbClr val="0056C3"/>
              </a:solidFill>
              <a:latin typeface="Montserrat SemiBold"/>
              <a:ea typeface="Montserrat SemiBold"/>
              <a:cs typeface="Montserrat SemiBold"/>
              <a:sym typeface="Montserrat SemiBold"/>
            </a:endParaRPr>
          </a:p>
          <a:p>
            <a:pPr marL="0" lvl="0" indent="0" algn="ctr" rtl="0">
              <a:spcBef>
                <a:spcPts val="0"/>
              </a:spcBef>
              <a:spcAft>
                <a:spcPts val="0"/>
              </a:spcAft>
              <a:buNone/>
            </a:pPr>
            <a:r>
              <a:rPr lang="en" sz="1000" dirty="0">
                <a:solidFill>
                  <a:srgbClr val="0056C3"/>
                </a:solidFill>
                <a:latin typeface="Montserrat SemiBold"/>
                <a:ea typeface="Montserrat SemiBold"/>
                <a:cs typeface="Montserrat SemiBold"/>
                <a:sym typeface="Montserrat SemiBold"/>
              </a:rPr>
              <a:t>Check the </a:t>
            </a:r>
            <a:r>
              <a:rPr lang="en" sz="1000" dirty="0">
                <a:solidFill>
                  <a:srgbClr val="0056C3"/>
                </a:solidFill>
                <a:latin typeface="Montserrat ExtraBold"/>
                <a:ea typeface="Montserrat ExtraBold"/>
                <a:cs typeface="Montserrat ExtraBold"/>
                <a:sym typeface="Montserrat ExtraBold"/>
              </a:rPr>
              <a:t>Presenter Notes </a:t>
            </a:r>
            <a:r>
              <a:rPr lang="en" sz="1000" dirty="0">
                <a:solidFill>
                  <a:srgbClr val="0056C3"/>
                </a:solidFill>
                <a:latin typeface="Montserrat SemiBold"/>
                <a:ea typeface="Montserrat SemiBold"/>
                <a:cs typeface="Montserrat SemiBold"/>
                <a:sym typeface="Montserrat SemiBold"/>
              </a:rPr>
              <a:t>to see the accompanying script!</a:t>
            </a:r>
            <a:endParaRPr sz="1000" dirty="0">
              <a:solidFill>
                <a:srgbClr val="0056C3"/>
              </a:solidFill>
              <a:latin typeface="Montserrat SemiBold"/>
              <a:ea typeface="Montserrat SemiBold"/>
              <a:cs typeface="Montserrat SemiBold"/>
              <a:sym typeface="Montserrat SemiBo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pic>
        <p:nvPicPr>
          <p:cNvPr id="571" name="Google Shape;571;p36"/>
          <p:cNvPicPr preferRelativeResize="0"/>
          <p:nvPr/>
        </p:nvPicPr>
        <p:blipFill rotWithShape="1">
          <a:blip r:embed="rId3">
            <a:alphaModFix/>
          </a:blip>
          <a:srcRect t="40" b="50"/>
          <a:stretch/>
        </p:blipFill>
        <p:spPr>
          <a:xfrm rot="10800000" flipH="1">
            <a:off x="5903598" y="-3"/>
            <a:ext cx="3240405" cy="5143503"/>
          </a:xfrm>
          <a:prstGeom prst="rect">
            <a:avLst/>
          </a:prstGeom>
          <a:noFill/>
          <a:ln>
            <a:noFill/>
          </a:ln>
        </p:spPr>
      </p:pic>
      <p:grpSp>
        <p:nvGrpSpPr>
          <p:cNvPr id="572" name="Google Shape;572;p36"/>
          <p:cNvGrpSpPr/>
          <p:nvPr/>
        </p:nvGrpSpPr>
        <p:grpSpPr>
          <a:xfrm>
            <a:off x="234960" y="147508"/>
            <a:ext cx="6836281" cy="1542114"/>
            <a:chOff x="311150" y="223701"/>
            <a:chExt cx="6652020" cy="1573425"/>
          </a:xfrm>
        </p:grpSpPr>
        <p:pic>
          <p:nvPicPr>
            <p:cNvPr id="573" name="Google Shape;573;p36"/>
            <p:cNvPicPr preferRelativeResize="0"/>
            <p:nvPr/>
          </p:nvPicPr>
          <p:blipFill>
            <a:blip r:embed="rId4">
              <a:alphaModFix/>
            </a:blip>
            <a:stretch>
              <a:fillRect/>
            </a:stretch>
          </p:blipFill>
          <p:spPr>
            <a:xfrm>
              <a:off x="1269919" y="223701"/>
              <a:ext cx="5693251" cy="1573425"/>
            </a:xfrm>
            <a:prstGeom prst="rect">
              <a:avLst/>
            </a:prstGeom>
            <a:noFill/>
            <a:ln>
              <a:noFill/>
            </a:ln>
          </p:spPr>
        </p:pic>
        <p:pic>
          <p:nvPicPr>
            <p:cNvPr id="574" name="Google Shape;574;p36"/>
            <p:cNvPicPr preferRelativeResize="0"/>
            <p:nvPr/>
          </p:nvPicPr>
          <p:blipFill>
            <a:blip r:embed="rId5">
              <a:alphaModFix/>
            </a:blip>
            <a:stretch>
              <a:fillRect/>
            </a:stretch>
          </p:blipFill>
          <p:spPr>
            <a:xfrm>
              <a:off x="311150" y="457275"/>
              <a:ext cx="848199" cy="845650"/>
            </a:xfrm>
            <a:prstGeom prst="rect">
              <a:avLst/>
            </a:prstGeom>
            <a:noFill/>
            <a:ln>
              <a:noFill/>
            </a:ln>
          </p:spPr>
        </p:pic>
      </p:grpSp>
      <p:sp>
        <p:nvSpPr>
          <p:cNvPr id="575" name="Google Shape;575;p36"/>
          <p:cNvSpPr/>
          <p:nvPr/>
        </p:nvSpPr>
        <p:spPr>
          <a:xfrm>
            <a:off x="6034313" y="1491450"/>
            <a:ext cx="2979000" cy="3511500"/>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76" name="Google Shape;576;p36" title="chihuahua-01.png"/>
          <p:cNvPicPr preferRelativeResize="0"/>
          <p:nvPr/>
        </p:nvPicPr>
        <p:blipFill>
          <a:blip r:embed="rId6">
            <a:alphaModFix/>
          </a:blip>
          <a:stretch>
            <a:fillRect/>
          </a:stretch>
        </p:blipFill>
        <p:spPr>
          <a:xfrm>
            <a:off x="6141635" y="1620387"/>
            <a:ext cx="2764316" cy="3253627"/>
          </a:xfrm>
          <a:prstGeom prst="rect">
            <a:avLst/>
          </a:prstGeom>
          <a:noFill/>
          <a:ln>
            <a:noFill/>
          </a:ln>
        </p:spPr>
      </p:pic>
      <p:grpSp>
        <p:nvGrpSpPr>
          <p:cNvPr id="577" name="Google Shape;577;p36"/>
          <p:cNvGrpSpPr/>
          <p:nvPr/>
        </p:nvGrpSpPr>
        <p:grpSpPr>
          <a:xfrm>
            <a:off x="4184925" y="2712150"/>
            <a:ext cx="2381400" cy="2381400"/>
            <a:chOff x="4339175" y="2721250"/>
            <a:chExt cx="2381400" cy="2381400"/>
          </a:xfrm>
        </p:grpSpPr>
        <p:sp>
          <p:nvSpPr>
            <p:cNvPr id="578" name="Google Shape;578;p36"/>
            <p:cNvSpPr/>
            <p:nvPr/>
          </p:nvSpPr>
          <p:spPr>
            <a:xfrm>
              <a:off x="4339175" y="2721250"/>
              <a:ext cx="2381400" cy="2381400"/>
            </a:xfrm>
            <a:prstGeom prst="ellipse">
              <a:avLst/>
            </a:prstGeom>
            <a:solidFill>
              <a:schemeClr val="lt1"/>
            </a:solidFill>
            <a:ln w="9525" cap="flat" cmpd="sng">
              <a:solidFill>
                <a:srgbClr val="FEFAF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79" name="Google Shape;579;p36" title="beagle-02.png"/>
            <p:cNvPicPr preferRelativeResize="0"/>
            <p:nvPr/>
          </p:nvPicPr>
          <p:blipFill>
            <a:blip r:embed="rId7">
              <a:alphaModFix/>
            </a:blip>
            <a:stretch>
              <a:fillRect/>
            </a:stretch>
          </p:blipFill>
          <p:spPr>
            <a:xfrm>
              <a:off x="4455450" y="2837526"/>
              <a:ext cx="2148842" cy="2148842"/>
            </a:xfrm>
            <a:prstGeom prst="rect">
              <a:avLst/>
            </a:prstGeom>
            <a:noFill/>
            <a:ln>
              <a:noFill/>
            </a:ln>
          </p:spPr>
        </p:pic>
      </p:grpSp>
      <p:grpSp>
        <p:nvGrpSpPr>
          <p:cNvPr id="580" name="Google Shape;580;p36"/>
          <p:cNvGrpSpPr/>
          <p:nvPr/>
        </p:nvGrpSpPr>
        <p:grpSpPr>
          <a:xfrm>
            <a:off x="158875" y="1921400"/>
            <a:ext cx="7874400" cy="775450"/>
            <a:chOff x="158875" y="1620375"/>
            <a:chExt cx="7874400" cy="775450"/>
          </a:xfrm>
        </p:grpSpPr>
        <p:sp>
          <p:nvSpPr>
            <p:cNvPr id="581" name="Google Shape;581;p36" descr=" "/>
            <p:cNvSpPr txBox="1"/>
            <p:nvPr/>
          </p:nvSpPr>
          <p:spPr>
            <a:xfrm>
              <a:off x="158875" y="1620375"/>
              <a:ext cx="7874400" cy="44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rgbClr val="084D96"/>
                  </a:solidFill>
                  <a:latin typeface="Raleway SemiBold"/>
                  <a:ea typeface="Raleway SemiBold"/>
                  <a:cs typeface="Raleway SemiBold"/>
                  <a:sym typeface="Raleway SemiBold"/>
                </a:rPr>
                <a:t>Custom Canine Couture at Scale</a:t>
              </a:r>
              <a:endParaRPr sz="2100">
                <a:solidFill>
                  <a:srgbClr val="084D96"/>
                </a:solidFill>
                <a:latin typeface="Raleway SemiBold"/>
                <a:ea typeface="Raleway SemiBold"/>
                <a:cs typeface="Raleway SemiBold"/>
                <a:sym typeface="Raleway SemiBold"/>
              </a:endParaRPr>
            </a:p>
          </p:txBody>
        </p:sp>
        <p:sp>
          <p:nvSpPr>
            <p:cNvPr id="582" name="Google Shape;582;p36" descr=" "/>
            <p:cNvSpPr txBox="1"/>
            <p:nvPr/>
          </p:nvSpPr>
          <p:spPr>
            <a:xfrm>
              <a:off x="1536700" y="1964725"/>
              <a:ext cx="4497600" cy="4311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700">
                  <a:solidFill>
                    <a:srgbClr val="084D96"/>
                  </a:solidFill>
                  <a:latin typeface="Raleway SemiBold"/>
                  <a:ea typeface="Raleway SemiBold"/>
                  <a:cs typeface="Raleway SemiBold"/>
                  <a:sym typeface="Raleway SemiBold"/>
                </a:rPr>
                <a:t>Because </a:t>
              </a:r>
              <a:r>
                <a:rPr lang="en" sz="1700">
                  <a:solidFill>
                    <a:srgbClr val="084D96"/>
                  </a:solidFill>
                  <a:latin typeface="Raleway Black"/>
                  <a:ea typeface="Raleway Black"/>
                  <a:cs typeface="Raleway Black"/>
                  <a:sym typeface="Raleway Black"/>
                </a:rPr>
                <a:t>Every </a:t>
              </a:r>
              <a:r>
                <a:rPr lang="en" sz="1700">
                  <a:solidFill>
                    <a:srgbClr val="084D96"/>
                  </a:solidFill>
                  <a:latin typeface="Raleway SemiBold"/>
                  <a:ea typeface="Raleway SemiBold"/>
                  <a:cs typeface="Raleway SemiBold"/>
                  <a:sym typeface="Raleway SemiBold"/>
                </a:rPr>
                <a:t>Dog is The </a:t>
              </a:r>
              <a:r>
                <a:rPr lang="en" sz="1700">
                  <a:solidFill>
                    <a:srgbClr val="084D96"/>
                  </a:solidFill>
                  <a:latin typeface="Raleway Black"/>
                  <a:ea typeface="Raleway Black"/>
                  <a:cs typeface="Raleway Black"/>
                  <a:sym typeface="Raleway Black"/>
                </a:rPr>
                <a:t>Best </a:t>
              </a:r>
              <a:r>
                <a:rPr lang="en" sz="1700">
                  <a:solidFill>
                    <a:srgbClr val="084D96"/>
                  </a:solidFill>
                  <a:latin typeface="Raleway SemiBold"/>
                  <a:ea typeface="Raleway SemiBold"/>
                  <a:cs typeface="Raleway SemiBold"/>
                  <a:sym typeface="Raleway SemiBold"/>
                </a:rPr>
                <a:t>Dog</a:t>
              </a:r>
              <a:endParaRPr sz="1700">
                <a:solidFill>
                  <a:srgbClr val="084D96"/>
                </a:solidFill>
                <a:latin typeface="Raleway SemiBold"/>
                <a:ea typeface="Raleway SemiBold"/>
                <a:cs typeface="Raleway SemiBold"/>
                <a:sym typeface="Raleway SemiBold"/>
              </a:endParaRPr>
            </a:p>
          </p:txBody>
        </p:sp>
      </p:grpSp>
      <p:sp>
        <p:nvSpPr>
          <p:cNvPr id="583" name="Google Shape;583;p36" descr=" "/>
          <p:cNvSpPr txBox="1"/>
          <p:nvPr/>
        </p:nvSpPr>
        <p:spPr>
          <a:xfrm>
            <a:off x="158875" y="4664250"/>
            <a:ext cx="6462000" cy="33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80E23"/>
                </a:solidFill>
                <a:latin typeface="Raleway SemiBold"/>
                <a:ea typeface="Raleway SemiBold"/>
                <a:cs typeface="Raleway SemiBold"/>
                <a:sym typeface="Raleway SemiBold"/>
              </a:rPr>
              <a:t>FOUNDER &amp; CEO </a:t>
            </a:r>
            <a:r>
              <a:rPr lang="en">
                <a:solidFill>
                  <a:srgbClr val="080E23"/>
                </a:solidFill>
                <a:highlight>
                  <a:srgbClr val="FFFFFF"/>
                </a:highlight>
                <a:latin typeface="Raleway SemiBold"/>
                <a:ea typeface="Raleway SemiBold"/>
                <a:cs typeface="Raleway SemiBold"/>
                <a:sym typeface="Raleway SemiBold"/>
              </a:rPr>
              <a:t>⬥ TY@DOGGIETUXEDOS.DOG</a:t>
            </a:r>
            <a:endParaRPr>
              <a:solidFill>
                <a:srgbClr val="080E23"/>
              </a:solidFill>
              <a:latin typeface="Raleway SemiBold"/>
              <a:ea typeface="Raleway SemiBold"/>
              <a:cs typeface="Raleway SemiBold"/>
              <a:sym typeface="Raleway SemiBold"/>
            </a:endParaRPr>
          </a:p>
        </p:txBody>
      </p:sp>
      <p:sp>
        <p:nvSpPr>
          <p:cNvPr id="584" name="Google Shape;584;p36" descr=" "/>
          <p:cNvSpPr txBox="1"/>
          <p:nvPr/>
        </p:nvSpPr>
        <p:spPr>
          <a:xfrm>
            <a:off x="158875" y="4062346"/>
            <a:ext cx="3274500" cy="43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300">
                <a:solidFill>
                  <a:srgbClr val="084D96"/>
                </a:solidFill>
                <a:latin typeface="Grand Hotel"/>
                <a:ea typeface="Grand Hotel"/>
                <a:cs typeface="Grand Hotel"/>
                <a:sym typeface="Grand Hotel"/>
              </a:rPr>
              <a:t>Tyberius Lawver</a:t>
            </a:r>
            <a:endParaRPr sz="3300">
              <a:solidFill>
                <a:srgbClr val="084D96"/>
              </a:solidFill>
              <a:latin typeface="Grand Hotel"/>
              <a:ea typeface="Grand Hotel"/>
              <a:cs typeface="Grand Hotel"/>
              <a:sym typeface="Grand Hote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pic>
        <p:nvPicPr>
          <p:cNvPr id="589" name="Google Shape;589;p37"/>
          <p:cNvPicPr preferRelativeResize="0"/>
          <p:nvPr/>
        </p:nvPicPr>
        <p:blipFill rotWithShape="1">
          <a:blip r:embed="rId3">
            <a:alphaModFix/>
          </a:blip>
          <a:srcRect b="15669"/>
          <a:stretch/>
        </p:blipFill>
        <p:spPr>
          <a:xfrm>
            <a:off x="0" y="0"/>
            <a:ext cx="9144003" cy="5143499"/>
          </a:xfrm>
          <a:prstGeom prst="rect">
            <a:avLst/>
          </a:prstGeom>
          <a:noFill/>
          <a:ln>
            <a:noFill/>
          </a:ln>
        </p:spPr>
      </p:pic>
      <p:pic>
        <p:nvPicPr>
          <p:cNvPr id="590" name="Google Shape;590;p37"/>
          <p:cNvPicPr preferRelativeResize="0"/>
          <p:nvPr/>
        </p:nvPicPr>
        <p:blipFill>
          <a:blip r:embed="rId4">
            <a:alphaModFix/>
          </a:blip>
          <a:stretch>
            <a:fillRect/>
          </a:stretch>
        </p:blipFill>
        <p:spPr>
          <a:xfrm>
            <a:off x="243500" y="894950"/>
            <a:ext cx="2466599" cy="4048950"/>
          </a:xfrm>
          <a:prstGeom prst="rect">
            <a:avLst/>
          </a:prstGeom>
          <a:noFill/>
          <a:ln>
            <a:noFill/>
          </a:ln>
        </p:spPr>
      </p:pic>
      <p:pic>
        <p:nvPicPr>
          <p:cNvPr id="591" name="Google Shape;591;p37"/>
          <p:cNvPicPr preferRelativeResize="0"/>
          <p:nvPr/>
        </p:nvPicPr>
        <p:blipFill>
          <a:blip r:embed="rId5">
            <a:alphaModFix/>
          </a:blip>
          <a:stretch>
            <a:fillRect/>
          </a:stretch>
        </p:blipFill>
        <p:spPr>
          <a:xfrm>
            <a:off x="2979519" y="894025"/>
            <a:ext cx="2798860" cy="4050794"/>
          </a:xfrm>
          <a:prstGeom prst="rect">
            <a:avLst/>
          </a:prstGeom>
          <a:noFill/>
          <a:ln>
            <a:noFill/>
          </a:ln>
        </p:spPr>
      </p:pic>
      <p:pic>
        <p:nvPicPr>
          <p:cNvPr id="592" name="Google Shape;592;p37"/>
          <p:cNvPicPr preferRelativeResize="0"/>
          <p:nvPr/>
        </p:nvPicPr>
        <p:blipFill>
          <a:blip r:embed="rId6">
            <a:alphaModFix/>
          </a:blip>
          <a:stretch>
            <a:fillRect/>
          </a:stretch>
        </p:blipFill>
        <p:spPr>
          <a:xfrm>
            <a:off x="6047800" y="249475"/>
            <a:ext cx="2888175" cy="4694426"/>
          </a:xfrm>
          <a:prstGeom prst="rect">
            <a:avLst/>
          </a:prstGeom>
          <a:noFill/>
          <a:ln>
            <a:noFill/>
          </a:ln>
        </p:spPr>
      </p:pic>
      <p:sp>
        <p:nvSpPr>
          <p:cNvPr id="593" name="Google Shape;593;p37" descr=" "/>
          <p:cNvSpPr txBox="1"/>
          <p:nvPr/>
        </p:nvSpPr>
        <p:spPr>
          <a:xfrm>
            <a:off x="198575" y="63858"/>
            <a:ext cx="7238700" cy="49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800">
                <a:solidFill>
                  <a:schemeClr val="lt1"/>
                </a:solidFill>
                <a:latin typeface="Grand Hotel"/>
                <a:ea typeface="Grand Hotel"/>
                <a:cs typeface="Grand Hotel"/>
                <a:sym typeface="Grand Hotel"/>
              </a:rPr>
              <a:t>As a Fashion Designer…</a:t>
            </a:r>
            <a:endParaRPr sz="3800">
              <a:solidFill>
                <a:schemeClr val="lt1"/>
              </a:solidFill>
              <a:latin typeface="Grand Hotel"/>
              <a:ea typeface="Grand Hotel"/>
              <a:cs typeface="Grand Hotel"/>
              <a:sym typeface="Grand Hotel"/>
            </a:endParaRPr>
          </a:p>
        </p:txBody>
      </p:sp>
      <p:sp>
        <p:nvSpPr>
          <p:cNvPr id="594" name="Google Shape;594;p37"/>
          <p:cNvSpPr/>
          <p:nvPr/>
        </p:nvSpPr>
        <p:spPr>
          <a:xfrm>
            <a:off x="1836900" y="3424450"/>
            <a:ext cx="7307100" cy="975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95" name="Google Shape;595;p37" descr=" "/>
          <p:cNvSpPr txBox="1"/>
          <p:nvPr/>
        </p:nvSpPr>
        <p:spPr>
          <a:xfrm>
            <a:off x="1893596" y="3447129"/>
            <a:ext cx="7874400" cy="44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rgbClr val="084D96"/>
                </a:solidFill>
                <a:latin typeface="Raleway SemiBold"/>
                <a:ea typeface="Raleway SemiBold"/>
                <a:cs typeface="Raleway SemiBold"/>
                <a:sym typeface="Raleway SemiBold"/>
              </a:rPr>
              <a:t>I know how </a:t>
            </a:r>
            <a:r>
              <a:rPr lang="en" sz="2100">
                <a:solidFill>
                  <a:srgbClr val="084D96"/>
                </a:solidFill>
                <a:latin typeface="Raleway ExtraBold"/>
                <a:ea typeface="Raleway ExtraBold"/>
                <a:cs typeface="Raleway ExtraBold"/>
                <a:sym typeface="Raleway ExtraBold"/>
              </a:rPr>
              <a:t>red carpet looks </a:t>
            </a:r>
            <a:r>
              <a:rPr lang="en" sz="2100">
                <a:solidFill>
                  <a:srgbClr val="084D96"/>
                </a:solidFill>
                <a:latin typeface="Raleway SemiBold"/>
                <a:ea typeface="Raleway SemiBold"/>
                <a:cs typeface="Raleway SemiBold"/>
                <a:sym typeface="Raleway SemiBold"/>
              </a:rPr>
              <a:t>have the </a:t>
            </a:r>
            <a:r>
              <a:rPr lang="en" sz="2100">
                <a:solidFill>
                  <a:srgbClr val="084D96"/>
                </a:solidFill>
                <a:latin typeface="Raleway ExtraBold"/>
                <a:ea typeface="Raleway ExtraBold"/>
                <a:cs typeface="Raleway ExtraBold"/>
                <a:sym typeface="Raleway ExtraBold"/>
              </a:rPr>
              <a:t>power</a:t>
            </a:r>
            <a:r>
              <a:rPr lang="en" sz="2100">
                <a:solidFill>
                  <a:srgbClr val="084D96"/>
                </a:solidFill>
                <a:latin typeface="Raleway SemiBold"/>
                <a:ea typeface="Raleway SemiBold"/>
                <a:cs typeface="Raleway SemiBold"/>
                <a:sym typeface="Raleway SemiBold"/>
              </a:rPr>
              <a:t> to</a:t>
            </a:r>
            <a:endParaRPr sz="2100">
              <a:solidFill>
                <a:srgbClr val="084D96"/>
              </a:solidFill>
              <a:latin typeface="Raleway SemiBold"/>
              <a:ea typeface="Raleway SemiBold"/>
              <a:cs typeface="Raleway SemiBold"/>
              <a:sym typeface="Raleway SemiBold"/>
            </a:endParaRPr>
          </a:p>
        </p:txBody>
      </p:sp>
      <p:sp>
        <p:nvSpPr>
          <p:cNvPr id="596" name="Google Shape;596;p37" descr=" "/>
          <p:cNvSpPr txBox="1"/>
          <p:nvPr/>
        </p:nvSpPr>
        <p:spPr>
          <a:xfrm>
            <a:off x="2766774" y="3724250"/>
            <a:ext cx="6305400" cy="4464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3300" b="1">
                <a:solidFill>
                  <a:srgbClr val="CB2035"/>
                </a:solidFill>
                <a:latin typeface="Raleway"/>
                <a:ea typeface="Raleway"/>
                <a:cs typeface="Raleway"/>
                <a:sym typeface="Raleway"/>
              </a:rPr>
              <a:t>BUILD </a:t>
            </a:r>
            <a:r>
              <a:rPr lang="en" sz="3300">
                <a:solidFill>
                  <a:srgbClr val="CB2035"/>
                </a:solidFill>
                <a:latin typeface="Raleway Black"/>
                <a:ea typeface="Raleway Black"/>
                <a:cs typeface="Raleway Black"/>
                <a:sym typeface="Raleway Black"/>
              </a:rPr>
              <a:t>BIG</a:t>
            </a:r>
            <a:r>
              <a:rPr lang="en" sz="3300" b="1">
                <a:solidFill>
                  <a:srgbClr val="CB2035"/>
                </a:solidFill>
                <a:latin typeface="Raleway"/>
                <a:ea typeface="Raleway"/>
                <a:cs typeface="Raleway"/>
                <a:sym typeface="Raleway"/>
              </a:rPr>
              <a:t> MEMORIES.</a:t>
            </a:r>
            <a:endParaRPr sz="3300" b="1">
              <a:solidFill>
                <a:srgbClr val="CB2035"/>
              </a:solidFill>
              <a:latin typeface="Raleway"/>
              <a:ea typeface="Raleway"/>
              <a:cs typeface="Raleway"/>
              <a:sym typeface="Raleway"/>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pic>
        <p:nvPicPr>
          <p:cNvPr id="601" name="Google Shape;601;p38"/>
          <p:cNvPicPr preferRelativeResize="0"/>
          <p:nvPr/>
        </p:nvPicPr>
        <p:blipFill rotWithShape="1">
          <a:blip r:embed="rId3">
            <a:alphaModFix/>
          </a:blip>
          <a:srcRect t="33898" r="4187" b="3327"/>
          <a:stretch/>
        </p:blipFill>
        <p:spPr>
          <a:xfrm>
            <a:off x="3910375" y="0"/>
            <a:ext cx="5233626" cy="5143500"/>
          </a:xfrm>
          <a:prstGeom prst="rect">
            <a:avLst/>
          </a:prstGeom>
          <a:noFill/>
          <a:ln>
            <a:noFill/>
          </a:ln>
        </p:spPr>
      </p:pic>
      <p:pic>
        <p:nvPicPr>
          <p:cNvPr id="602" name="Google Shape;602;p38"/>
          <p:cNvPicPr preferRelativeResize="0"/>
          <p:nvPr/>
        </p:nvPicPr>
        <p:blipFill rotWithShape="1">
          <a:blip r:embed="rId4">
            <a:alphaModFix/>
          </a:blip>
          <a:srcRect t="20" b="20"/>
          <a:stretch/>
        </p:blipFill>
        <p:spPr>
          <a:xfrm flipH="1">
            <a:off x="0" y="0"/>
            <a:ext cx="5927865" cy="5143499"/>
          </a:xfrm>
          <a:prstGeom prst="rect">
            <a:avLst/>
          </a:prstGeom>
          <a:noFill/>
          <a:ln>
            <a:noFill/>
          </a:ln>
        </p:spPr>
      </p:pic>
      <p:sp>
        <p:nvSpPr>
          <p:cNvPr id="603" name="Google Shape;603;p38" descr=" "/>
          <p:cNvSpPr txBox="1"/>
          <p:nvPr/>
        </p:nvSpPr>
        <p:spPr>
          <a:xfrm>
            <a:off x="455788" y="3293750"/>
            <a:ext cx="4660200" cy="71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FFFFFF"/>
                </a:solidFill>
                <a:latin typeface="Raleway Black"/>
                <a:ea typeface="Raleway Black"/>
                <a:cs typeface="Raleway Black"/>
                <a:sym typeface="Raleway Black"/>
              </a:rPr>
              <a:t>not </a:t>
            </a:r>
            <a:r>
              <a:rPr lang="en" sz="2000">
                <a:solidFill>
                  <a:srgbClr val="FFFFFF"/>
                </a:solidFill>
                <a:latin typeface="Raleway SemiBold"/>
                <a:ea typeface="Raleway SemiBold"/>
                <a:cs typeface="Raleway SemiBold"/>
                <a:sym typeface="Raleway SemiBold"/>
              </a:rPr>
              <a:t>every dog </a:t>
            </a:r>
            <a:r>
              <a:rPr lang="en" sz="2000" i="1">
                <a:solidFill>
                  <a:srgbClr val="FFFFFF"/>
                </a:solidFill>
                <a:latin typeface="Raleway Black"/>
                <a:ea typeface="Raleway Black"/>
                <a:cs typeface="Raleway Black"/>
                <a:sym typeface="Raleway Black"/>
              </a:rPr>
              <a:t>feels </a:t>
            </a:r>
            <a:r>
              <a:rPr lang="en" sz="2000">
                <a:solidFill>
                  <a:srgbClr val="FFFFFF"/>
                </a:solidFill>
                <a:latin typeface="Raleway SemiBold"/>
                <a:ea typeface="Raleway SemiBold"/>
                <a:cs typeface="Raleway SemiBold"/>
                <a:sym typeface="Raleway SemiBold"/>
              </a:rPr>
              <a:t>like</a:t>
            </a:r>
            <a:endParaRPr sz="2000">
              <a:solidFill>
                <a:srgbClr val="FFFFFF"/>
              </a:solidFill>
              <a:latin typeface="Raleway SemiBold"/>
              <a:ea typeface="Raleway SemiBold"/>
              <a:cs typeface="Raleway SemiBold"/>
              <a:sym typeface="Raleway SemiBold"/>
            </a:endParaRPr>
          </a:p>
        </p:txBody>
      </p:sp>
      <p:sp>
        <p:nvSpPr>
          <p:cNvPr id="604" name="Google Shape;604;p38" descr=" "/>
          <p:cNvSpPr txBox="1"/>
          <p:nvPr/>
        </p:nvSpPr>
        <p:spPr>
          <a:xfrm>
            <a:off x="455788" y="3484600"/>
            <a:ext cx="5016300" cy="177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7000">
                <a:solidFill>
                  <a:srgbClr val="FFFFFF"/>
                </a:solidFill>
                <a:latin typeface="Grand Hotel"/>
                <a:ea typeface="Grand Hotel"/>
                <a:cs typeface="Grand Hotel"/>
                <a:sym typeface="Grand Hotel"/>
              </a:rPr>
              <a:t>the goodest dog.</a:t>
            </a:r>
            <a:endParaRPr sz="7000" i="1">
              <a:solidFill>
                <a:srgbClr val="FFFFFF"/>
              </a:solidFill>
              <a:latin typeface="Grand Hotel"/>
              <a:ea typeface="Grand Hotel"/>
              <a:cs typeface="Grand Hotel"/>
              <a:sym typeface="Grand Hote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pic>
        <p:nvPicPr>
          <p:cNvPr id="609" name="Google Shape;609;p39"/>
          <p:cNvPicPr preferRelativeResize="0"/>
          <p:nvPr/>
        </p:nvPicPr>
        <p:blipFill rotWithShape="1">
          <a:blip r:embed="rId3">
            <a:alphaModFix/>
          </a:blip>
          <a:srcRect r="15498" b="15498"/>
          <a:stretch/>
        </p:blipFill>
        <p:spPr>
          <a:xfrm>
            <a:off x="0" y="0"/>
            <a:ext cx="9144000" cy="5143500"/>
          </a:xfrm>
          <a:prstGeom prst="rect">
            <a:avLst/>
          </a:prstGeom>
          <a:noFill/>
          <a:ln>
            <a:noFill/>
          </a:ln>
        </p:spPr>
      </p:pic>
      <p:pic>
        <p:nvPicPr>
          <p:cNvPr id="610" name="Google Shape;610;p39"/>
          <p:cNvPicPr preferRelativeResize="0"/>
          <p:nvPr/>
        </p:nvPicPr>
        <p:blipFill>
          <a:blip r:embed="rId4">
            <a:alphaModFix/>
          </a:blip>
          <a:stretch>
            <a:fillRect/>
          </a:stretch>
        </p:blipFill>
        <p:spPr>
          <a:xfrm>
            <a:off x="8026554" y="3805225"/>
            <a:ext cx="1117450" cy="1338276"/>
          </a:xfrm>
          <a:prstGeom prst="rect">
            <a:avLst/>
          </a:prstGeom>
          <a:noFill/>
          <a:ln>
            <a:noFill/>
          </a:ln>
        </p:spPr>
      </p:pic>
      <p:pic>
        <p:nvPicPr>
          <p:cNvPr id="611" name="Google Shape;611;p39"/>
          <p:cNvPicPr preferRelativeResize="0"/>
          <p:nvPr/>
        </p:nvPicPr>
        <p:blipFill>
          <a:blip r:embed="rId5">
            <a:alphaModFix/>
          </a:blip>
          <a:stretch>
            <a:fillRect/>
          </a:stretch>
        </p:blipFill>
        <p:spPr>
          <a:xfrm>
            <a:off x="0" y="1"/>
            <a:ext cx="667724" cy="772689"/>
          </a:xfrm>
          <a:prstGeom prst="rect">
            <a:avLst/>
          </a:prstGeom>
          <a:noFill/>
          <a:ln>
            <a:noFill/>
          </a:ln>
        </p:spPr>
      </p:pic>
      <p:sp>
        <p:nvSpPr>
          <p:cNvPr id="612" name="Google Shape;612;p39" descr=" "/>
          <p:cNvSpPr txBox="1"/>
          <p:nvPr/>
        </p:nvSpPr>
        <p:spPr>
          <a:xfrm>
            <a:off x="198575" y="63858"/>
            <a:ext cx="7238700" cy="49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800">
                <a:solidFill>
                  <a:schemeClr val="dk1"/>
                </a:solidFill>
                <a:latin typeface="Grand Hotel"/>
                <a:ea typeface="Grand Hotel"/>
                <a:cs typeface="Grand Hotel"/>
                <a:sym typeface="Grand Hotel"/>
              </a:rPr>
              <a:t>Doggo Depression</a:t>
            </a:r>
            <a:endParaRPr sz="3800">
              <a:solidFill>
                <a:schemeClr val="dk1"/>
              </a:solidFill>
              <a:latin typeface="Grand Hotel"/>
              <a:ea typeface="Grand Hotel"/>
              <a:cs typeface="Grand Hotel"/>
              <a:sym typeface="Grand Hotel"/>
            </a:endParaRPr>
          </a:p>
        </p:txBody>
      </p:sp>
      <p:sp>
        <p:nvSpPr>
          <p:cNvPr id="613" name="Google Shape;613;p39" descr=" "/>
          <p:cNvSpPr/>
          <p:nvPr/>
        </p:nvSpPr>
        <p:spPr>
          <a:xfrm rot="10800000" flipH="1">
            <a:off x="6141075" y="1413538"/>
            <a:ext cx="2618100" cy="550200"/>
          </a:xfrm>
          <a:prstGeom prst="snip1Rect">
            <a:avLst>
              <a:gd name="adj" fmla="val 16667"/>
            </a:avLst>
          </a:prstGeom>
          <a:solidFill>
            <a:schemeClr val="lt1"/>
          </a:solidFill>
          <a:ln w="9525" cap="flat" cmpd="sng">
            <a:solidFill>
              <a:srgbClr val="F5CDB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39" descr=" "/>
          <p:cNvSpPr/>
          <p:nvPr/>
        </p:nvSpPr>
        <p:spPr>
          <a:xfrm>
            <a:off x="5630275" y="1380388"/>
            <a:ext cx="768900" cy="768900"/>
          </a:xfrm>
          <a:prstGeom prst="flowChartOffpageConnector">
            <a:avLst/>
          </a:prstGeom>
          <a:solidFill>
            <a:srgbClr val="084D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39" descr=" "/>
          <p:cNvSpPr txBox="1"/>
          <p:nvPr/>
        </p:nvSpPr>
        <p:spPr>
          <a:xfrm>
            <a:off x="6452225" y="1411588"/>
            <a:ext cx="22668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080E23"/>
                </a:solidFill>
                <a:latin typeface="Raleway SemiBold"/>
                <a:ea typeface="Raleway SemiBold"/>
                <a:cs typeface="Raleway SemiBold"/>
                <a:sym typeface="Raleway SemiBold"/>
              </a:rPr>
              <a:t>of dogs show signs of </a:t>
            </a:r>
            <a:r>
              <a:rPr lang="en" sz="1200">
                <a:solidFill>
                  <a:srgbClr val="080E23"/>
                </a:solidFill>
                <a:latin typeface="Raleway Black"/>
                <a:ea typeface="Raleway Black"/>
                <a:cs typeface="Raleway Black"/>
                <a:sym typeface="Raleway Black"/>
              </a:rPr>
              <a:t>anxiety &amp; depression</a:t>
            </a:r>
            <a:endParaRPr sz="1200">
              <a:solidFill>
                <a:srgbClr val="080E23"/>
              </a:solidFill>
              <a:latin typeface="Raleway SemiBold"/>
              <a:ea typeface="Raleway SemiBold"/>
              <a:cs typeface="Raleway SemiBold"/>
              <a:sym typeface="Raleway SemiBold"/>
            </a:endParaRPr>
          </a:p>
        </p:txBody>
      </p:sp>
      <p:sp>
        <p:nvSpPr>
          <p:cNvPr id="616" name="Google Shape;616;p39" descr=" "/>
          <p:cNvSpPr/>
          <p:nvPr/>
        </p:nvSpPr>
        <p:spPr>
          <a:xfrm rot="10800000" flipH="1">
            <a:off x="6141075" y="2460763"/>
            <a:ext cx="2618100" cy="550200"/>
          </a:xfrm>
          <a:prstGeom prst="snip1Rect">
            <a:avLst>
              <a:gd name="adj" fmla="val 16667"/>
            </a:avLst>
          </a:prstGeom>
          <a:solidFill>
            <a:schemeClr val="lt1"/>
          </a:solidFill>
          <a:ln w="9525" cap="flat" cmpd="sng">
            <a:solidFill>
              <a:srgbClr val="F5CDB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39" descr=" "/>
          <p:cNvSpPr/>
          <p:nvPr/>
        </p:nvSpPr>
        <p:spPr>
          <a:xfrm>
            <a:off x="5630275" y="2427613"/>
            <a:ext cx="768900" cy="768900"/>
          </a:xfrm>
          <a:prstGeom prst="flowChartOffpageConnector">
            <a:avLst/>
          </a:prstGeom>
          <a:solidFill>
            <a:srgbClr val="084D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39" descr=" "/>
          <p:cNvSpPr txBox="1"/>
          <p:nvPr/>
        </p:nvSpPr>
        <p:spPr>
          <a:xfrm>
            <a:off x="6452225" y="2458825"/>
            <a:ext cx="20508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080E23"/>
                </a:solidFill>
                <a:latin typeface="Raleway SemiBold"/>
                <a:ea typeface="Raleway SemiBold"/>
                <a:cs typeface="Raleway SemiBold"/>
                <a:sym typeface="Raleway SemiBold"/>
              </a:rPr>
              <a:t>Families often don’t know </a:t>
            </a:r>
            <a:r>
              <a:rPr lang="en" sz="1200">
                <a:solidFill>
                  <a:srgbClr val="080E23"/>
                </a:solidFill>
                <a:latin typeface="Raleway Black"/>
                <a:ea typeface="Raleway Black"/>
                <a:cs typeface="Raleway Black"/>
                <a:sym typeface="Raleway Black"/>
              </a:rPr>
              <a:t>how to train to events.</a:t>
            </a:r>
            <a:endParaRPr sz="1200">
              <a:solidFill>
                <a:srgbClr val="080E23"/>
              </a:solidFill>
              <a:latin typeface="Raleway Black"/>
              <a:ea typeface="Raleway Black"/>
              <a:cs typeface="Raleway Black"/>
              <a:sym typeface="Raleway Black"/>
            </a:endParaRPr>
          </a:p>
        </p:txBody>
      </p:sp>
      <p:sp>
        <p:nvSpPr>
          <p:cNvPr id="619" name="Google Shape;619;p39" descr=" "/>
          <p:cNvSpPr/>
          <p:nvPr/>
        </p:nvSpPr>
        <p:spPr>
          <a:xfrm rot="10800000" flipH="1">
            <a:off x="6141075" y="3507988"/>
            <a:ext cx="2618100" cy="550200"/>
          </a:xfrm>
          <a:prstGeom prst="snip1Rect">
            <a:avLst>
              <a:gd name="adj" fmla="val 16667"/>
            </a:avLst>
          </a:prstGeom>
          <a:solidFill>
            <a:schemeClr val="lt1"/>
          </a:solidFill>
          <a:ln w="9525" cap="flat" cmpd="sng">
            <a:solidFill>
              <a:srgbClr val="F5CDB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39" descr=" "/>
          <p:cNvSpPr/>
          <p:nvPr/>
        </p:nvSpPr>
        <p:spPr>
          <a:xfrm>
            <a:off x="5630275" y="3474838"/>
            <a:ext cx="768900" cy="768900"/>
          </a:xfrm>
          <a:prstGeom prst="flowChartOffpageConnector">
            <a:avLst/>
          </a:prstGeom>
          <a:solidFill>
            <a:srgbClr val="084D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39" descr=" "/>
          <p:cNvSpPr txBox="1"/>
          <p:nvPr/>
        </p:nvSpPr>
        <p:spPr>
          <a:xfrm>
            <a:off x="6452225" y="3506038"/>
            <a:ext cx="22668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080E23"/>
                </a:solidFill>
                <a:latin typeface="Raleway SemiBold"/>
                <a:ea typeface="Raleway SemiBold"/>
                <a:cs typeface="Raleway SemiBold"/>
                <a:sym typeface="Raleway SemiBold"/>
              </a:rPr>
              <a:t>Easier but disappointing to </a:t>
            </a:r>
            <a:r>
              <a:rPr lang="en" sz="1200">
                <a:solidFill>
                  <a:srgbClr val="080E23"/>
                </a:solidFill>
                <a:latin typeface="Raleway Black"/>
                <a:ea typeface="Raleway Black"/>
                <a:cs typeface="Raleway Black"/>
                <a:sym typeface="Raleway Black"/>
              </a:rPr>
              <a:t>leave furry family at home.</a:t>
            </a:r>
            <a:endParaRPr sz="1200">
              <a:solidFill>
                <a:srgbClr val="080E23"/>
              </a:solidFill>
              <a:latin typeface="Raleway Black"/>
              <a:ea typeface="Raleway Black"/>
              <a:cs typeface="Raleway Black"/>
              <a:sym typeface="Raleway Black"/>
            </a:endParaRPr>
          </a:p>
        </p:txBody>
      </p:sp>
      <p:sp>
        <p:nvSpPr>
          <p:cNvPr id="622" name="Google Shape;622;p39" descr=" "/>
          <p:cNvSpPr txBox="1"/>
          <p:nvPr/>
        </p:nvSpPr>
        <p:spPr>
          <a:xfrm>
            <a:off x="5508775" y="1380400"/>
            <a:ext cx="1011900" cy="477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300">
                <a:solidFill>
                  <a:srgbClr val="FFFFFF"/>
                </a:solidFill>
                <a:latin typeface="Raleway Black"/>
                <a:ea typeface="Raleway Black"/>
                <a:cs typeface="Raleway Black"/>
                <a:sym typeface="Raleway Black"/>
              </a:rPr>
              <a:t>75%</a:t>
            </a:r>
            <a:endParaRPr sz="2300">
              <a:solidFill>
                <a:srgbClr val="FFFFFF"/>
              </a:solidFill>
              <a:latin typeface="Raleway Black"/>
              <a:ea typeface="Raleway Black"/>
              <a:cs typeface="Raleway Black"/>
              <a:sym typeface="Raleway Black"/>
            </a:endParaRPr>
          </a:p>
        </p:txBody>
      </p:sp>
      <p:pic>
        <p:nvPicPr>
          <p:cNvPr id="623" name="Google Shape;623;p39"/>
          <p:cNvPicPr preferRelativeResize="0"/>
          <p:nvPr/>
        </p:nvPicPr>
        <p:blipFill>
          <a:blip r:embed="rId6">
            <a:alphaModFix/>
          </a:blip>
          <a:stretch>
            <a:fillRect/>
          </a:stretch>
        </p:blipFill>
        <p:spPr>
          <a:xfrm>
            <a:off x="5737675" y="2512025"/>
            <a:ext cx="554100" cy="554100"/>
          </a:xfrm>
          <a:prstGeom prst="rect">
            <a:avLst/>
          </a:prstGeom>
          <a:noFill/>
          <a:ln>
            <a:noFill/>
          </a:ln>
        </p:spPr>
      </p:pic>
      <p:pic>
        <p:nvPicPr>
          <p:cNvPr id="624" name="Google Shape;624;p39"/>
          <p:cNvPicPr preferRelativeResize="0"/>
          <p:nvPr/>
        </p:nvPicPr>
        <p:blipFill>
          <a:blip r:embed="rId7">
            <a:alphaModFix/>
          </a:blip>
          <a:stretch>
            <a:fillRect/>
          </a:stretch>
        </p:blipFill>
        <p:spPr>
          <a:xfrm flipH="1">
            <a:off x="5725448" y="3543501"/>
            <a:ext cx="554101" cy="5888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pic>
        <p:nvPicPr>
          <p:cNvPr id="629" name="Google Shape;629;p40"/>
          <p:cNvPicPr preferRelativeResize="0"/>
          <p:nvPr/>
        </p:nvPicPr>
        <p:blipFill rotWithShape="1">
          <a:blip r:embed="rId3">
            <a:alphaModFix/>
          </a:blip>
          <a:srcRect t="40" b="50"/>
          <a:stretch/>
        </p:blipFill>
        <p:spPr>
          <a:xfrm rot="10800000" flipH="1">
            <a:off x="5903598" y="-3"/>
            <a:ext cx="3240405" cy="5143503"/>
          </a:xfrm>
          <a:prstGeom prst="rect">
            <a:avLst/>
          </a:prstGeom>
          <a:noFill/>
          <a:ln>
            <a:noFill/>
          </a:ln>
        </p:spPr>
      </p:pic>
      <p:sp>
        <p:nvSpPr>
          <p:cNvPr id="630" name="Google Shape;630;p40" descr=" "/>
          <p:cNvSpPr txBox="1"/>
          <p:nvPr/>
        </p:nvSpPr>
        <p:spPr>
          <a:xfrm>
            <a:off x="183075" y="3840480"/>
            <a:ext cx="2994300" cy="106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b="1">
                <a:solidFill>
                  <a:srgbClr val="084D96"/>
                </a:solidFill>
                <a:latin typeface="Raleway"/>
                <a:ea typeface="Raleway"/>
                <a:cs typeface="Raleway"/>
                <a:sym typeface="Raleway"/>
              </a:rPr>
              <a:t>Tell </a:t>
            </a:r>
            <a:r>
              <a:rPr lang="en" sz="2200" i="1">
                <a:solidFill>
                  <a:srgbClr val="084D96"/>
                </a:solidFill>
                <a:latin typeface="Raleway Black"/>
                <a:ea typeface="Raleway Black"/>
                <a:cs typeface="Raleway Black"/>
                <a:sym typeface="Raleway Black"/>
              </a:rPr>
              <a:t>your </a:t>
            </a:r>
            <a:r>
              <a:rPr lang="en" sz="2200" b="1">
                <a:solidFill>
                  <a:srgbClr val="084D96"/>
                </a:solidFill>
                <a:latin typeface="Raleway"/>
                <a:ea typeface="Raleway"/>
                <a:cs typeface="Raleway"/>
                <a:sym typeface="Raleway"/>
              </a:rPr>
              <a:t>dog they</a:t>
            </a:r>
            <a:endParaRPr sz="2200" b="1">
              <a:solidFill>
                <a:srgbClr val="084D96"/>
              </a:solidFill>
              <a:latin typeface="Raleway"/>
              <a:ea typeface="Raleway"/>
              <a:cs typeface="Raleway"/>
              <a:sym typeface="Raleway"/>
            </a:endParaRPr>
          </a:p>
          <a:p>
            <a:pPr marL="0" lvl="0" indent="0" algn="l" rtl="0">
              <a:spcBef>
                <a:spcPts val="0"/>
              </a:spcBef>
              <a:spcAft>
                <a:spcPts val="0"/>
              </a:spcAft>
              <a:buNone/>
            </a:pPr>
            <a:r>
              <a:rPr lang="en" sz="2200" b="1">
                <a:solidFill>
                  <a:srgbClr val="084D96"/>
                </a:solidFill>
                <a:latin typeface="Raleway"/>
                <a:ea typeface="Raleway"/>
                <a:cs typeface="Raleway"/>
                <a:sym typeface="Raleway"/>
              </a:rPr>
              <a:t>are the </a:t>
            </a:r>
            <a:r>
              <a:rPr lang="en" sz="2200">
                <a:solidFill>
                  <a:srgbClr val="084D96"/>
                </a:solidFill>
                <a:latin typeface="Raleway Black"/>
                <a:ea typeface="Raleway Black"/>
                <a:cs typeface="Raleway Black"/>
                <a:sym typeface="Raleway Black"/>
              </a:rPr>
              <a:t>best</a:t>
            </a:r>
            <a:r>
              <a:rPr lang="en" sz="2200" b="1">
                <a:solidFill>
                  <a:srgbClr val="084D96"/>
                </a:solidFill>
                <a:latin typeface="Raleway"/>
                <a:ea typeface="Raleway"/>
                <a:cs typeface="Raleway"/>
                <a:sym typeface="Raleway"/>
              </a:rPr>
              <a:t> dog and</a:t>
            </a:r>
            <a:endParaRPr sz="2200" b="1">
              <a:solidFill>
                <a:srgbClr val="084D96"/>
              </a:solidFill>
              <a:latin typeface="Raleway"/>
              <a:ea typeface="Raleway"/>
              <a:cs typeface="Raleway"/>
              <a:sym typeface="Raleway"/>
            </a:endParaRPr>
          </a:p>
          <a:p>
            <a:pPr marL="0" lvl="0" indent="0" algn="l" rtl="0">
              <a:spcBef>
                <a:spcPts val="0"/>
              </a:spcBef>
              <a:spcAft>
                <a:spcPts val="0"/>
              </a:spcAft>
              <a:buNone/>
            </a:pPr>
            <a:r>
              <a:rPr lang="en" sz="2200" i="1">
                <a:solidFill>
                  <a:srgbClr val="CB2035"/>
                </a:solidFill>
                <a:latin typeface="Raleway Black"/>
                <a:ea typeface="Raleway Black"/>
                <a:cs typeface="Raleway Black"/>
                <a:sym typeface="Raleway Black"/>
              </a:rPr>
              <a:t>say it with fashion!</a:t>
            </a:r>
            <a:endParaRPr sz="2200" i="1">
              <a:solidFill>
                <a:srgbClr val="CB2035"/>
              </a:solidFill>
              <a:latin typeface="Raleway Black"/>
              <a:ea typeface="Raleway Black"/>
              <a:cs typeface="Raleway Black"/>
              <a:sym typeface="Raleway Black"/>
            </a:endParaRPr>
          </a:p>
        </p:txBody>
      </p:sp>
      <p:grpSp>
        <p:nvGrpSpPr>
          <p:cNvPr id="631" name="Google Shape;631;p40"/>
          <p:cNvGrpSpPr/>
          <p:nvPr/>
        </p:nvGrpSpPr>
        <p:grpSpPr>
          <a:xfrm>
            <a:off x="234938" y="147498"/>
            <a:ext cx="5610313" cy="1172831"/>
            <a:chOff x="311150" y="223701"/>
            <a:chExt cx="6652020" cy="1573425"/>
          </a:xfrm>
        </p:grpSpPr>
        <p:pic>
          <p:nvPicPr>
            <p:cNvPr id="632" name="Google Shape;632;p40"/>
            <p:cNvPicPr preferRelativeResize="0"/>
            <p:nvPr/>
          </p:nvPicPr>
          <p:blipFill>
            <a:blip r:embed="rId4">
              <a:alphaModFix/>
            </a:blip>
            <a:stretch>
              <a:fillRect/>
            </a:stretch>
          </p:blipFill>
          <p:spPr>
            <a:xfrm>
              <a:off x="1269919" y="223701"/>
              <a:ext cx="5693251" cy="1573425"/>
            </a:xfrm>
            <a:prstGeom prst="rect">
              <a:avLst/>
            </a:prstGeom>
            <a:noFill/>
            <a:ln>
              <a:noFill/>
            </a:ln>
          </p:spPr>
        </p:pic>
        <p:pic>
          <p:nvPicPr>
            <p:cNvPr id="633" name="Google Shape;633;p40"/>
            <p:cNvPicPr preferRelativeResize="0"/>
            <p:nvPr/>
          </p:nvPicPr>
          <p:blipFill>
            <a:blip r:embed="rId5">
              <a:alphaModFix/>
            </a:blip>
            <a:stretch>
              <a:fillRect/>
            </a:stretch>
          </p:blipFill>
          <p:spPr>
            <a:xfrm>
              <a:off x="311150" y="457275"/>
              <a:ext cx="848199" cy="845650"/>
            </a:xfrm>
            <a:prstGeom prst="rect">
              <a:avLst/>
            </a:prstGeom>
            <a:noFill/>
            <a:ln>
              <a:noFill/>
            </a:ln>
          </p:spPr>
        </p:pic>
      </p:grpSp>
      <p:grpSp>
        <p:nvGrpSpPr>
          <p:cNvPr id="634" name="Google Shape;634;p40"/>
          <p:cNvGrpSpPr/>
          <p:nvPr/>
        </p:nvGrpSpPr>
        <p:grpSpPr>
          <a:xfrm>
            <a:off x="3177378" y="1126120"/>
            <a:ext cx="5773852" cy="3781884"/>
            <a:chOff x="3798475" y="1532925"/>
            <a:chExt cx="5152925" cy="3375176"/>
          </a:xfrm>
        </p:grpSpPr>
        <p:pic>
          <p:nvPicPr>
            <p:cNvPr id="635" name="Google Shape;635;p40"/>
            <p:cNvPicPr preferRelativeResize="0"/>
            <p:nvPr/>
          </p:nvPicPr>
          <p:blipFill rotWithShape="1">
            <a:blip r:embed="rId6">
              <a:alphaModFix/>
            </a:blip>
            <a:srcRect l="7596"/>
            <a:stretch/>
          </p:blipFill>
          <p:spPr>
            <a:xfrm>
              <a:off x="4069080" y="1737360"/>
              <a:ext cx="4561949" cy="2777026"/>
            </a:xfrm>
            <a:prstGeom prst="rect">
              <a:avLst/>
            </a:prstGeom>
            <a:noFill/>
            <a:ln>
              <a:noFill/>
            </a:ln>
          </p:spPr>
        </p:pic>
        <p:pic>
          <p:nvPicPr>
            <p:cNvPr id="636" name="Google Shape;636;p40"/>
            <p:cNvPicPr preferRelativeResize="0"/>
            <p:nvPr/>
          </p:nvPicPr>
          <p:blipFill rotWithShape="1">
            <a:blip r:embed="rId7">
              <a:alphaModFix/>
            </a:blip>
            <a:srcRect/>
            <a:stretch/>
          </p:blipFill>
          <p:spPr>
            <a:xfrm>
              <a:off x="3798475" y="1532925"/>
              <a:ext cx="5152925" cy="3375176"/>
            </a:xfrm>
            <a:prstGeom prst="rect">
              <a:avLst/>
            </a:prstGeom>
            <a:noFill/>
            <a:ln>
              <a:noFill/>
            </a:ln>
          </p:spPr>
        </p:pic>
        <p:grpSp>
          <p:nvGrpSpPr>
            <p:cNvPr id="637" name="Google Shape;637;p40"/>
            <p:cNvGrpSpPr/>
            <p:nvPr/>
          </p:nvGrpSpPr>
          <p:grpSpPr>
            <a:xfrm>
              <a:off x="4219350" y="1780400"/>
              <a:ext cx="1389376" cy="321100"/>
              <a:chOff x="4335350" y="1795650"/>
              <a:chExt cx="1389376" cy="321100"/>
            </a:xfrm>
          </p:grpSpPr>
          <p:pic>
            <p:nvPicPr>
              <p:cNvPr id="638" name="Google Shape;638;p40"/>
              <p:cNvPicPr preferRelativeResize="0"/>
              <p:nvPr/>
            </p:nvPicPr>
            <p:blipFill>
              <a:blip r:embed="rId4">
                <a:alphaModFix/>
              </a:blip>
              <a:stretch>
                <a:fillRect/>
              </a:stretch>
            </p:blipFill>
            <p:spPr>
              <a:xfrm>
                <a:off x="4562850" y="1795650"/>
                <a:ext cx="1161876" cy="321100"/>
              </a:xfrm>
              <a:prstGeom prst="rect">
                <a:avLst/>
              </a:prstGeom>
              <a:noFill/>
              <a:ln>
                <a:noFill/>
              </a:ln>
            </p:spPr>
          </p:pic>
          <p:pic>
            <p:nvPicPr>
              <p:cNvPr id="639" name="Google Shape;639;p40"/>
              <p:cNvPicPr preferRelativeResize="0"/>
              <p:nvPr/>
            </p:nvPicPr>
            <p:blipFill>
              <a:blip r:embed="rId5">
                <a:alphaModFix/>
              </a:blip>
              <a:stretch>
                <a:fillRect/>
              </a:stretch>
            </p:blipFill>
            <p:spPr>
              <a:xfrm>
                <a:off x="4335350" y="1847475"/>
                <a:ext cx="186400" cy="179975"/>
              </a:xfrm>
              <a:prstGeom prst="rect">
                <a:avLst/>
              </a:prstGeom>
              <a:noFill/>
              <a:ln>
                <a:noFill/>
              </a:ln>
            </p:spPr>
          </p:pic>
        </p:gr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43"/>
        <p:cNvGrpSpPr/>
        <p:nvPr/>
      </p:nvGrpSpPr>
      <p:grpSpPr>
        <a:xfrm>
          <a:off x="0" y="0"/>
          <a:ext cx="0" cy="0"/>
          <a:chOff x="0" y="0"/>
          <a:chExt cx="0" cy="0"/>
        </a:xfrm>
      </p:grpSpPr>
      <p:pic>
        <p:nvPicPr>
          <p:cNvPr id="644" name="Google Shape;644;p41" title="flowers-bg.png"/>
          <p:cNvPicPr preferRelativeResize="0"/>
          <p:nvPr/>
        </p:nvPicPr>
        <p:blipFill>
          <a:blip r:embed="rId3">
            <a:alphaModFix/>
          </a:blip>
          <a:stretch>
            <a:fillRect/>
          </a:stretch>
        </p:blipFill>
        <p:spPr>
          <a:xfrm>
            <a:off x="0" y="0"/>
            <a:ext cx="9144000" cy="5143506"/>
          </a:xfrm>
          <a:prstGeom prst="rect">
            <a:avLst/>
          </a:prstGeom>
          <a:noFill/>
          <a:ln>
            <a:noFill/>
          </a:ln>
        </p:spPr>
      </p:pic>
      <p:pic>
        <p:nvPicPr>
          <p:cNvPr id="645" name="Google Shape;645;p41"/>
          <p:cNvPicPr preferRelativeResize="0"/>
          <p:nvPr/>
        </p:nvPicPr>
        <p:blipFill rotWithShape="1">
          <a:blip r:embed="rId4">
            <a:alphaModFix/>
          </a:blip>
          <a:srcRect t="30" b="30"/>
          <a:stretch/>
        </p:blipFill>
        <p:spPr>
          <a:xfrm>
            <a:off x="8026554" y="3805225"/>
            <a:ext cx="1117448" cy="1338275"/>
          </a:xfrm>
          <a:prstGeom prst="rect">
            <a:avLst/>
          </a:prstGeom>
          <a:noFill/>
          <a:ln>
            <a:noFill/>
          </a:ln>
        </p:spPr>
      </p:pic>
      <p:pic>
        <p:nvPicPr>
          <p:cNvPr id="646" name="Google Shape;646;p41" title="dog-wedding-03.png"/>
          <p:cNvPicPr preferRelativeResize="0"/>
          <p:nvPr/>
        </p:nvPicPr>
        <p:blipFill>
          <a:blip r:embed="rId5">
            <a:alphaModFix/>
          </a:blip>
          <a:stretch>
            <a:fillRect/>
          </a:stretch>
        </p:blipFill>
        <p:spPr>
          <a:xfrm rot="423005">
            <a:off x="5616010" y="259141"/>
            <a:ext cx="3178830" cy="2582816"/>
          </a:xfrm>
          <a:prstGeom prst="rect">
            <a:avLst/>
          </a:prstGeom>
          <a:noFill/>
          <a:ln>
            <a:noFill/>
          </a:ln>
        </p:spPr>
      </p:pic>
      <p:pic>
        <p:nvPicPr>
          <p:cNvPr id="647" name="Google Shape;647;p41" title="dog-wedding-02.png"/>
          <p:cNvPicPr preferRelativeResize="0"/>
          <p:nvPr/>
        </p:nvPicPr>
        <p:blipFill>
          <a:blip r:embed="rId6">
            <a:alphaModFix/>
          </a:blip>
          <a:stretch>
            <a:fillRect/>
          </a:stretch>
        </p:blipFill>
        <p:spPr>
          <a:xfrm rot="-619057">
            <a:off x="5909800" y="2504732"/>
            <a:ext cx="2921298" cy="2286558"/>
          </a:xfrm>
          <a:prstGeom prst="rect">
            <a:avLst/>
          </a:prstGeom>
          <a:noFill/>
          <a:ln>
            <a:noFill/>
          </a:ln>
        </p:spPr>
      </p:pic>
      <p:pic>
        <p:nvPicPr>
          <p:cNvPr id="648" name="Google Shape;648;p41" title="dog-wedding-01.png"/>
          <p:cNvPicPr preferRelativeResize="0"/>
          <p:nvPr/>
        </p:nvPicPr>
        <p:blipFill>
          <a:blip r:embed="rId7">
            <a:alphaModFix/>
          </a:blip>
          <a:stretch>
            <a:fillRect/>
          </a:stretch>
        </p:blipFill>
        <p:spPr>
          <a:xfrm>
            <a:off x="3789725" y="2391025"/>
            <a:ext cx="2508298" cy="2292699"/>
          </a:xfrm>
          <a:prstGeom prst="rect">
            <a:avLst/>
          </a:prstGeom>
          <a:noFill/>
          <a:ln>
            <a:noFill/>
          </a:ln>
        </p:spPr>
      </p:pic>
      <p:grpSp>
        <p:nvGrpSpPr>
          <p:cNvPr id="649" name="Google Shape;649;p41"/>
          <p:cNvGrpSpPr/>
          <p:nvPr/>
        </p:nvGrpSpPr>
        <p:grpSpPr>
          <a:xfrm>
            <a:off x="253225" y="2131188"/>
            <a:ext cx="3128900" cy="768900"/>
            <a:chOff x="253225" y="2131188"/>
            <a:chExt cx="3128900" cy="768900"/>
          </a:xfrm>
        </p:grpSpPr>
        <p:sp>
          <p:nvSpPr>
            <p:cNvPr id="650" name="Google Shape;650;p41" descr=" "/>
            <p:cNvSpPr/>
            <p:nvPr/>
          </p:nvSpPr>
          <p:spPr>
            <a:xfrm rot="10800000" flipH="1">
              <a:off x="764025" y="2294738"/>
              <a:ext cx="2618100" cy="550200"/>
            </a:xfrm>
            <a:prstGeom prst="snip1Rect">
              <a:avLst>
                <a:gd name="adj" fmla="val 16667"/>
              </a:avLst>
            </a:prstGeom>
            <a:solidFill>
              <a:schemeClr val="lt1"/>
            </a:solidFill>
            <a:ln w="9525" cap="flat" cmpd="sng">
              <a:solidFill>
                <a:srgbClr val="F5CDB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41" descr=" "/>
            <p:cNvSpPr/>
            <p:nvPr/>
          </p:nvSpPr>
          <p:spPr>
            <a:xfrm rot="10800000">
              <a:off x="253225" y="2131188"/>
              <a:ext cx="768900" cy="768900"/>
            </a:xfrm>
            <a:prstGeom prst="flowChartOffpageConnector">
              <a:avLst/>
            </a:prstGeom>
            <a:solidFill>
              <a:srgbClr val="0D78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41" descr=" "/>
            <p:cNvSpPr txBox="1"/>
            <p:nvPr/>
          </p:nvSpPr>
          <p:spPr>
            <a:xfrm>
              <a:off x="1075175" y="2292800"/>
              <a:ext cx="20508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080E23"/>
                  </a:solidFill>
                  <a:latin typeface="Raleway SemiBold"/>
                  <a:ea typeface="Raleway SemiBold"/>
                  <a:cs typeface="Raleway SemiBold"/>
                  <a:sym typeface="Raleway SemiBold"/>
                </a:rPr>
                <a:t>Include the </a:t>
              </a:r>
              <a:r>
                <a:rPr lang="en" sz="1200">
                  <a:solidFill>
                    <a:srgbClr val="080E23"/>
                  </a:solidFill>
                  <a:latin typeface="Raleway Black"/>
                  <a:ea typeface="Raleway Black"/>
                  <a:cs typeface="Raleway Black"/>
                  <a:sym typeface="Raleway Black"/>
                </a:rPr>
                <a:t>entire family </a:t>
              </a:r>
              <a:r>
                <a:rPr lang="en" sz="1200">
                  <a:solidFill>
                    <a:srgbClr val="080E23"/>
                  </a:solidFill>
                  <a:latin typeface="Raleway SemiBold"/>
                  <a:ea typeface="Raleway SemiBold"/>
                  <a:cs typeface="Raleway SemiBold"/>
                  <a:sym typeface="Raleway SemiBold"/>
                </a:rPr>
                <a:t>in special occasions.</a:t>
              </a:r>
              <a:endParaRPr sz="1200">
                <a:solidFill>
                  <a:srgbClr val="080E23"/>
                </a:solidFill>
                <a:latin typeface="Raleway SemiBold"/>
                <a:ea typeface="Raleway SemiBold"/>
                <a:cs typeface="Raleway SemiBold"/>
                <a:sym typeface="Raleway SemiBold"/>
              </a:endParaRPr>
            </a:p>
          </p:txBody>
        </p:sp>
        <p:pic>
          <p:nvPicPr>
            <p:cNvPr id="653" name="Google Shape;653;p41" title="icons8-heart-with-dog-paw-500.png"/>
            <p:cNvPicPr preferRelativeResize="0"/>
            <p:nvPr/>
          </p:nvPicPr>
          <p:blipFill rotWithShape="1">
            <a:blip r:embed="rId8">
              <a:alphaModFix/>
            </a:blip>
            <a:srcRect/>
            <a:stretch/>
          </p:blipFill>
          <p:spPr>
            <a:xfrm>
              <a:off x="360625" y="2292800"/>
              <a:ext cx="554100" cy="554100"/>
            </a:xfrm>
            <a:prstGeom prst="rect">
              <a:avLst/>
            </a:prstGeom>
            <a:noFill/>
            <a:ln>
              <a:noFill/>
            </a:ln>
          </p:spPr>
        </p:pic>
      </p:grpSp>
      <p:sp>
        <p:nvSpPr>
          <p:cNvPr id="654" name="Google Shape;654;p41" descr=" "/>
          <p:cNvSpPr/>
          <p:nvPr/>
        </p:nvSpPr>
        <p:spPr>
          <a:xfrm rot="10800000" flipH="1">
            <a:off x="764025" y="3227438"/>
            <a:ext cx="2618100" cy="550200"/>
          </a:xfrm>
          <a:prstGeom prst="snip1Rect">
            <a:avLst>
              <a:gd name="adj" fmla="val 16667"/>
            </a:avLst>
          </a:prstGeom>
          <a:solidFill>
            <a:schemeClr val="lt1"/>
          </a:solidFill>
          <a:ln w="9525" cap="flat" cmpd="sng">
            <a:solidFill>
              <a:srgbClr val="F5CDB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41" descr=" "/>
          <p:cNvSpPr/>
          <p:nvPr/>
        </p:nvSpPr>
        <p:spPr>
          <a:xfrm rot="10800000">
            <a:off x="253225" y="3063888"/>
            <a:ext cx="768900" cy="768900"/>
          </a:xfrm>
          <a:prstGeom prst="flowChartOffpageConnector">
            <a:avLst/>
          </a:prstGeom>
          <a:solidFill>
            <a:srgbClr val="0D78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41" descr=" "/>
          <p:cNvSpPr txBox="1"/>
          <p:nvPr/>
        </p:nvSpPr>
        <p:spPr>
          <a:xfrm>
            <a:off x="1075175" y="3225500"/>
            <a:ext cx="23610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080E23"/>
                </a:solidFill>
                <a:latin typeface="Raleway Black"/>
                <a:ea typeface="Raleway Black"/>
                <a:cs typeface="Raleway Black"/>
                <a:sym typeface="Raleway Black"/>
              </a:rPr>
              <a:t>Eveningwear &amp; training </a:t>
            </a:r>
            <a:r>
              <a:rPr lang="en" sz="1200">
                <a:solidFill>
                  <a:srgbClr val="080E23"/>
                </a:solidFill>
                <a:latin typeface="Raleway SemiBold"/>
                <a:ea typeface="Raleway SemiBold"/>
                <a:cs typeface="Raleway SemiBold"/>
                <a:sym typeface="Raleway SemiBold"/>
              </a:rPr>
              <a:t>for </a:t>
            </a:r>
            <a:r>
              <a:rPr lang="en" sz="1200" b="1" i="1">
                <a:solidFill>
                  <a:srgbClr val="080E23"/>
                </a:solidFill>
                <a:latin typeface="Raleway"/>
                <a:ea typeface="Raleway"/>
                <a:cs typeface="Raleway"/>
                <a:sym typeface="Raleway"/>
              </a:rPr>
              <a:t>paws-itively</a:t>
            </a:r>
            <a:r>
              <a:rPr lang="en" sz="1200">
                <a:solidFill>
                  <a:srgbClr val="080E23"/>
                </a:solidFill>
                <a:latin typeface="Raleway SemiBold"/>
                <a:ea typeface="Raleway SemiBold"/>
                <a:cs typeface="Raleway SemiBold"/>
                <a:sym typeface="Raleway SemiBold"/>
              </a:rPr>
              <a:t> good times.</a:t>
            </a:r>
            <a:endParaRPr sz="1200">
              <a:solidFill>
                <a:srgbClr val="080E23"/>
              </a:solidFill>
              <a:latin typeface="Raleway SemiBold"/>
              <a:ea typeface="Raleway SemiBold"/>
              <a:cs typeface="Raleway SemiBold"/>
              <a:sym typeface="Raleway SemiBold"/>
            </a:endParaRPr>
          </a:p>
        </p:txBody>
      </p:sp>
      <p:pic>
        <p:nvPicPr>
          <p:cNvPr id="657" name="Google Shape;657;p41" title="icons8-dog-training-500.png"/>
          <p:cNvPicPr preferRelativeResize="0"/>
          <p:nvPr/>
        </p:nvPicPr>
        <p:blipFill rotWithShape="1">
          <a:blip r:embed="rId9">
            <a:alphaModFix/>
          </a:blip>
          <a:srcRect/>
          <a:stretch/>
        </p:blipFill>
        <p:spPr>
          <a:xfrm>
            <a:off x="399600" y="3210275"/>
            <a:ext cx="476150" cy="476150"/>
          </a:xfrm>
          <a:prstGeom prst="rect">
            <a:avLst/>
          </a:prstGeom>
          <a:noFill/>
          <a:ln>
            <a:noFill/>
          </a:ln>
        </p:spPr>
      </p:pic>
      <p:sp>
        <p:nvSpPr>
          <p:cNvPr id="658" name="Google Shape;658;p41" descr=" "/>
          <p:cNvSpPr/>
          <p:nvPr/>
        </p:nvSpPr>
        <p:spPr>
          <a:xfrm rot="10800000" flipH="1">
            <a:off x="764025" y="4160138"/>
            <a:ext cx="2618100" cy="550200"/>
          </a:xfrm>
          <a:prstGeom prst="snip1Rect">
            <a:avLst>
              <a:gd name="adj" fmla="val 16667"/>
            </a:avLst>
          </a:prstGeom>
          <a:solidFill>
            <a:schemeClr val="lt1"/>
          </a:solidFill>
          <a:ln w="9525" cap="flat" cmpd="sng">
            <a:solidFill>
              <a:srgbClr val="F5CDB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41" descr=" "/>
          <p:cNvSpPr/>
          <p:nvPr/>
        </p:nvSpPr>
        <p:spPr>
          <a:xfrm rot="10800000">
            <a:off x="253225" y="3996588"/>
            <a:ext cx="768900" cy="768900"/>
          </a:xfrm>
          <a:prstGeom prst="flowChartOffpageConnector">
            <a:avLst/>
          </a:prstGeom>
          <a:solidFill>
            <a:srgbClr val="0D78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41" descr=" "/>
          <p:cNvSpPr txBox="1"/>
          <p:nvPr/>
        </p:nvSpPr>
        <p:spPr>
          <a:xfrm>
            <a:off x="1075175" y="4158200"/>
            <a:ext cx="20508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080E23"/>
                </a:solidFill>
                <a:latin typeface="Raleway SemiBold"/>
                <a:ea typeface="Raleway SemiBold"/>
                <a:cs typeface="Raleway SemiBold"/>
                <a:sym typeface="Raleway SemiBold"/>
              </a:rPr>
              <a:t>Create </a:t>
            </a:r>
            <a:r>
              <a:rPr lang="en" sz="1200">
                <a:solidFill>
                  <a:srgbClr val="080E23"/>
                </a:solidFill>
                <a:latin typeface="Raleway Black"/>
                <a:ea typeface="Raleway Black"/>
                <a:cs typeface="Raleway Black"/>
                <a:sym typeface="Raleway Black"/>
              </a:rPr>
              <a:t>lasting memories</a:t>
            </a:r>
            <a:r>
              <a:rPr lang="en" sz="1200">
                <a:solidFill>
                  <a:srgbClr val="080E23"/>
                </a:solidFill>
                <a:latin typeface="Raleway SemiBold"/>
                <a:ea typeface="Raleway SemiBold"/>
                <a:cs typeface="Raleway SemiBold"/>
                <a:sym typeface="Raleway SemiBold"/>
              </a:rPr>
              <a:t> you’ll cherish </a:t>
            </a:r>
            <a:r>
              <a:rPr lang="en" sz="1200" b="1" i="1">
                <a:solidFill>
                  <a:srgbClr val="080E23"/>
                </a:solidFill>
                <a:latin typeface="Raleway"/>
                <a:ea typeface="Raleway"/>
                <a:cs typeface="Raleway"/>
                <a:sym typeface="Raleway"/>
              </a:rPr>
              <a:t>forever</a:t>
            </a:r>
            <a:r>
              <a:rPr lang="en" sz="1200">
                <a:solidFill>
                  <a:srgbClr val="080E23"/>
                </a:solidFill>
                <a:latin typeface="Raleway SemiBold"/>
                <a:ea typeface="Raleway SemiBold"/>
                <a:cs typeface="Raleway SemiBold"/>
                <a:sym typeface="Raleway SemiBold"/>
              </a:rPr>
              <a:t>.</a:t>
            </a:r>
            <a:endParaRPr sz="1200">
              <a:solidFill>
                <a:srgbClr val="080E23"/>
              </a:solidFill>
              <a:latin typeface="Raleway SemiBold"/>
              <a:ea typeface="Raleway SemiBold"/>
              <a:cs typeface="Raleway SemiBold"/>
              <a:sym typeface="Raleway SemiBold"/>
            </a:endParaRPr>
          </a:p>
        </p:txBody>
      </p:sp>
      <p:pic>
        <p:nvPicPr>
          <p:cNvPr id="661" name="Google Shape;661;p41" title="icons8-memories-500.png"/>
          <p:cNvPicPr preferRelativeResize="0"/>
          <p:nvPr/>
        </p:nvPicPr>
        <p:blipFill rotWithShape="1">
          <a:blip r:embed="rId10">
            <a:alphaModFix/>
          </a:blip>
          <a:srcRect/>
          <a:stretch/>
        </p:blipFill>
        <p:spPr>
          <a:xfrm>
            <a:off x="399600" y="4197175"/>
            <a:ext cx="476150" cy="476150"/>
          </a:xfrm>
          <a:prstGeom prst="rect">
            <a:avLst/>
          </a:prstGeom>
          <a:noFill/>
          <a:ln>
            <a:noFill/>
          </a:ln>
        </p:spPr>
      </p:pic>
      <p:sp>
        <p:nvSpPr>
          <p:cNvPr id="662" name="Google Shape;662;p41" descr=" "/>
          <p:cNvSpPr txBox="1"/>
          <p:nvPr/>
        </p:nvSpPr>
        <p:spPr>
          <a:xfrm>
            <a:off x="2599650" y="223449"/>
            <a:ext cx="3129000" cy="7689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3100">
                <a:solidFill>
                  <a:schemeClr val="lt1"/>
                </a:solidFill>
                <a:latin typeface="Grand Hotel"/>
                <a:ea typeface="Grand Hotel"/>
                <a:cs typeface="Grand Hotel"/>
                <a:sym typeface="Grand Hotel"/>
              </a:rPr>
              <a:t>The Doggie Tuxedos</a:t>
            </a:r>
            <a:endParaRPr sz="3100">
              <a:solidFill>
                <a:schemeClr val="lt1"/>
              </a:solidFill>
              <a:latin typeface="Grand Hotel"/>
              <a:ea typeface="Grand Hotel"/>
              <a:cs typeface="Grand Hotel"/>
              <a:sym typeface="Grand Hotel"/>
            </a:endParaRPr>
          </a:p>
        </p:txBody>
      </p:sp>
      <p:sp>
        <p:nvSpPr>
          <p:cNvPr id="663" name="Google Shape;663;p41" descr=" "/>
          <p:cNvSpPr txBox="1"/>
          <p:nvPr/>
        </p:nvSpPr>
        <p:spPr>
          <a:xfrm>
            <a:off x="2288650" y="573500"/>
            <a:ext cx="4868100" cy="7689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6300">
                <a:solidFill>
                  <a:schemeClr val="lt1"/>
                </a:solidFill>
                <a:latin typeface="Raleway SemiBold"/>
                <a:ea typeface="Raleway SemiBold"/>
                <a:cs typeface="Raleway SemiBold"/>
                <a:sym typeface="Raleway SemiBold"/>
              </a:rPr>
              <a:t>promise</a:t>
            </a:r>
            <a:endParaRPr sz="6300">
              <a:solidFill>
                <a:schemeClr val="lt1"/>
              </a:solidFill>
              <a:latin typeface="Raleway SemiBold"/>
              <a:ea typeface="Raleway SemiBold"/>
              <a:cs typeface="Raleway SemiBold"/>
              <a:sym typeface="Raleway SemiBo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67"/>
        <p:cNvGrpSpPr/>
        <p:nvPr/>
      </p:nvGrpSpPr>
      <p:grpSpPr>
        <a:xfrm>
          <a:off x="0" y="0"/>
          <a:ext cx="0" cy="0"/>
          <a:chOff x="0" y="0"/>
          <a:chExt cx="0" cy="0"/>
        </a:xfrm>
      </p:grpSpPr>
      <p:pic>
        <p:nvPicPr>
          <p:cNvPr id="668" name="Google Shape;668;p42"/>
          <p:cNvPicPr preferRelativeResize="0"/>
          <p:nvPr/>
        </p:nvPicPr>
        <p:blipFill rotWithShape="1">
          <a:blip r:embed="rId3">
            <a:alphaModFix/>
          </a:blip>
          <a:srcRect l="1208" t="12442" r="11226"/>
          <a:stretch/>
        </p:blipFill>
        <p:spPr>
          <a:xfrm>
            <a:off x="0" y="0"/>
            <a:ext cx="9144000" cy="5143500"/>
          </a:xfrm>
          <a:prstGeom prst="rect">
            <a:avLst/>
          </a:prstGeom>
          <a:noFill/>
          <a:ln>
            <a:noFill/>
          </a:ln>
        </p:spPr>
      </p:pic>
      <p:pic>
        <p:nvPicPr>
          <p:cNvPr id="669" name="Google Shape;669;p42"/>
          <p:cNvPicPr preferRelativeResize="0"/>
          <p:nvPr/>
        </p:nvPicPr>
        <p:blipFill rotWithShape="1">
          <a:blip r:embed="rId4">
            <a:alphaModFix/>
          </a:blip>
          <a:srcRect t="30" b="30"/>
          <a:stretch/>
        </p:blipFill>
        <p:spPr>
          <a:xfrm>
            <a:off x="8026554" y="3805225"/>
            <a:ext cx="1117448" cy="1338275"/>
          </a:xfrm>
          <a:prstGeom prst="rect">
            <a:avLst/>
          </a:prstGeom>
          <a:noFill/>
          <a:ln>
            <a:noFill/>
          </a:ln>
        </p:spPr>
      </p:pic>
      <p:pic>
        <p:nvPicPr>
          <p:cNvPr id="670" name="Google Shape;670;p42"/>
          <p:cNvPicPr preferRelativeResize="0"/>
          <p:nvPr/>
        </p:nvPicPr>
        <p:blipFill rotWithShape="1">
          <a:blip r:embed="rId5">
            <a:alphaModFix/>
          </a:blip>
          <a:srcRect t="30" b="40"/>
          <a:stretch/>
        </p:blipFill>
        <p:spPr>
          <a:xfrm>
            <a:off x="0" y="1"/>
            <a:ext cx="667725" cy="772687"/>
          </a:xfrm>
          <a:prstGeom prst="rect">
            <a:avLst/>
          </a:prstGeom>
          <a:noFill/>
          <a:ln>
            <a:noFill/>
          </a:ln>
        </p:spPr>
      </p:pic>
      <p:sp>
        <p:nvSpPr>
          <p:cNvPr id="671" name="Google Shape;671;p42" descr=" "/>
          <p:cNvSpPr txBox="1"/>
          <p:nvPr/>
        </p:nvSpPr>
        <p:spPr>
          <a:xfrm>
            <a:off x="198575" y="140058"/>
            <a:ext cx="7238700" cy="49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100">
                <a:solidFill>
                  <a:schemeClr val="lt1"/>
                </a:solidFill>
                <a:latin typeface="Grand Hotel"/>
                <a:ea typeface="Grand Hotel"/>
                <a:cs typeface="Grand Hotel"/>
                <a:sym typeface="Grand Hotel"/>
              </a:rPr>
              <a:t>How We Work</a:t>
            </a:r>
            <a:endParaRPr sz="3100">
              <a:solidFill>
                <a:schemeClr val="lt1"/>
              </a:solidFill>
              <a:latin typeface="Grand Hotel"/>
              <a:ea typeface="Grand Hotel"/>
              <a:cs typeface="Grand Hotel"/>
              <a:sym typeface="Grand Hotel"/>
            </a:endParaRPr>
          </a:p>
        </p:txBody>
      </p:sp>
      <p:grpSp>
        <p:nvGrpSpPr>
          <p:cNvPr id="672" name="Google Shape;672;p42"/>
          <p:cNvGrpSpPr/>
          <p:nvPr/>
        </p:nvGrpSpPr>
        <p:grpSpPr>
          <a:xfrm>
            <a:off x="4979250" y="2710913"/>
            <a:ext cx="3128900" cy="768900"/>
            <a:chOff x="5630275" y="3322900"/>
            <a:chExt cx="3128900" cy="768900"/>
          </a:xfrm>
        </p:grpSpPr>
        <p:sp>
          <p:nvSpPr>
            <p:cNvPr id="673" name="Google Shape;673;p42" descr=" "/>
            <p:cNvSpPr/>
            <p:nvPr/>
          </p:nvSpPr>
          <p:spPr>
            <a:xfrm rot="10800000" flipH="1">
              <a:off x="6141075" y="3432250"/>
              <a:ext cx="2618100" cy="550200"/>
            </a:xfrm>
            <a:prstGeom prst="snip1Rect">
              <a:avLst>
                <a:gd name="adj" fmla="val 16667"/>
              </a:avLst>
            </a:prstGeom>
            <a:solidFill>
              <a:schemeClr val="lt1"/>
            </a:solidFill>
            <a:ln w="9525" cap="flat" cmpd="sng">
              <a:solidFill>
                <a:srgbClr val="F5CDB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42" descr=" "/>
            <p:cNvSpPr/>
            <p:nvPr/>
          </p:nvSpPr>
          <p:spPr>
            <a:xfrm rot="-5400000" flipH="1">
              <a:off x="5630275" y="3322900"/>
              <a:ext cx="768900" cy="768900"/>
            </a:xfrm>
            <a:prstGeom prst="flowChartOffpageConnector">
              <a:avLst/>
            </a:prstGeom>
            <a:solidFill>
              <a:srgbClr val="0D78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42" descr=" "/>
            <p:cNvSpPr txBox="1"/>
            <p:nvPr/>
          </p:nvSpPr>
          <p:spPr>
            <a:xfrm>
              <a:off x="6452225" y="3430300"/>
              <a:ext cx="22668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080E23"/>
                  </a:solidFill>
                  <a:latin typeface="Raleway SemiBold"/>
                  <a:ea typeface="Raleway SemiBold"/>
                  <a:cs typeface="Raleway SemiBold"/>
                  <a:sym typeface="Raleway SemiBold"/>
                </a:rPr>
                <a:t>We send your dog the </a:t>
              </a:r>
              <a:r>
                <a:rPr lang="en" sz="1200">
                  <a:solidFill>
                    <a:srgbClr val="080E23"/>
                  </a:solidFill>
                  <a:latin typeface="Raleway Black"/>
                  <a:ea typeface="Raleway Black"/>
                  <a:cs typeface="Raleway Black"/>
                  <a:sym typeface="Raleway Black"/>
                </a:rPr>
                <a:t>best new duds</a:t>
              </a:r>
              <a:r>
                <a:rPr lang="en" sz="1200">
                  <a:solidFill>
                    <a:srgbClr val="080E23"/>
                  </a:solidFill>
                  <a:latin typeface="Raleway SemiBold"/>
                  <a:ea typeface="Raleway SemiBold"/>
                  <a:cs typeface="Raleway SemiBold"/>
                  <a:sym typeface="Raleway SemiBold"/>
                </a:rPr>
                <a:t> for your big day!</a:t>
              </a:r>
              <a:endParaRPr sz="1200">
                <a:solidFill>
                  <a:srgbClr val="080E23"/>
                </a:solidFill>
                <a:latin typeface="Raleway SemiBold"/>
                <a:ea typeface="Raleway SemiBold"/>
                <a:cs typeface="Raleway SemiBold"/>
                <a:sym typeface="Raleway SemiBold"/>
              </a:endParaRPr>
            </a:p>
          </p:txBody>
        </p:sp>
        <p:pic>
          <p:nvPicPr>
            <p:cNvPr id="676" name="Google Shape;676;p42"/>
            <p:cNvPicPr preferRelativeResize="0"/>
            <p:nvPr/>
          </p:nvPicPr>
          <p:blipFill>
            <a:blip r:embed="rId6">
              <a:alphaModFix/>
            </a:blip>
            <a:stretch>
              <a:fillRect/>
            </a:stretch>
          </p:blipFill>
          <p:spPr>
            <a:xfrm>
              <a:off x="5663100" y="3432250"/>
              <a:ext cx="554100" cy="554100"/>
            </a:xfrm>
            <a:prstGeom prst="rect">
              <a:avLst/>
            </a:prstGeom>
            <a:noFill/>
            <a:ln>
              <a:noFill/>
            </a:ln>
          </p:spPr>
        </p:pic>
      </p:grpSp>
      <p:grpSp>
        <p:nvGrpSpPr>
          <p:cNvPr id="677" name="Google Shape;677;p42"/>
          <p:cNvGrpSpPr/>
          <p:nvPr/>
        </p:nvGrpSpPr>
        <p:grpSpPr>
          <a:xfrm>
            <a:off x="4979250" y="1663688"/>
            <a:ext cx="3128900" cy="768900"/>
            <a:chOff x="5630275" y="2275675"/>
            <a:chExt cx="3128900" cy="768900"/>
          </a:xfrm>
        </p:grpSpPr>
        <p:sp>
          <p:nvSpPr>
            <p:cNvPr id="678" name="Google Shape;678;p42" descr=" "/>
            <p:cNvSpPr/>
            <p:nvPr/>
          </p:nvSpPr>
          <p:spPr>
            <a:xfrm rot="10800000" flipH="1">
              <a:off x="6141075" y="2385025"/>
              <a:ext cx="2618100" cy="550200"/>
            </a:xfrm>
            <a:prstGeom prst="snip1Rect">
              <a:avLst>
                <a:gd name="adj" fmla="val 16667"/>
              </a:avLst>
            </a:prstGeom>
            <a:solidFill>
              <a:schemeClr val="lt1"/>
            </a:solidFill>
            <a:ln w="9525" cap="flat" cmpd="sng">
              <a:solidFill>
                <a:srgbClr val="F5CDB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42" descr=" "/>
            <p:cNvSpPr/>
            <p:nvPr/>
          </p:nvSpPr>
          <p:spPr>
            <a:xfrm rot="-5400000" flipH="1">
              <a:off x="5630275" y="2275675"/>
              <a:ext cx="768900" cy="768900"/>
            </a:xfrm>
            <a:prstGeom prst="flowChartOffpageConnector">
              <a:avLst/>
            </a:prstGeom>
            <a:solidFill>
              <a:srgbClr val="0D78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42" descr=" "/>
            <p:cNvSpPr txBox="1"/>
            <p:nvPr/>
          </p:nvSpPr>
          <p:spPr>
            <a:xfrm>
              <a:off x="6452225" y="2383075"/>
              <a:ext cx="22668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latin typeface="Raleway SemiBold"/>
                  <a:ea typeface="Raleway SemiBold"/>
                  <a:cs typeface="Raleway SemiBold"/>
                  <a:sym typeface="Raleway SemiBold"/>
                </a:rPr>
                <a:t>Choose from various </a:t>
              </a:r>
              <a:r>
                <a:rPr lang="en" sz="1200">
                  <a:latin typeface="Raleway Black"/>
                  <a:ea typeface="Raleway Black"/>
                  <a:cs typeface="Raleway Black"/>
                  <a:sym typeface="Raleway Black"/>
                </a:rPr>
                <a:t>color </a:t>
              </a:r>
              <a:r>
                <a:rPr lang="en" sz="1200">
                  <a:latin typeface="Raleway SemiBold"/>
                  <a:ea typeface="Raleway SemiBold"/>
                  <a:cs typeface="Raleway SemiBold"/>
                  <a:sym typeface="Raleway SemiBold"/>
                </a:rPr>
                <a:t>&amp; </a:t>
              </a:r>
              <a:r>
                <a:rPr lang="en" sz="1200">
                  <a:latin typeface="Raleway Black"/>
                  <a:ea typeface="Raleway Black"/>
                  <a:cs typeface="Raleway Black"/>
                  <a:sym typeface="Raleway Black"/>
                </a:rPr>
                <a:t>fabric </a:t>
              </a:r>
              <a:r>
                <a:rPr lang="en" sz="1200">
                  <a:latin typeface="Raleway SemiBold"/>
                  <a:ea typeface="Raleway SemiBold"/>
                  <a:cs typeface="Raleway SemiBold"/>
                  <a:sym typeface="Raleway SemiBold"/>
                </a:rPr>
                <a:t>options.</a:t>
              </a:r>
              <a:endParaRPr sz="1200">
                <a:latin typeface="Raleway SemiBold"/>
                <a:ea typeface="Raleway SemiBold"/>
                <a:cs typeface="Raleway SemiBold"/>
                <a:sym typeface="Raleway SemiBold"/>
              </a:endParaRPr>
            </a:p>
          </p:txBody>
        </p:sp>
        <p:pic>
          <p:nvPicPr>
            <p:cNvPr id="681" name="Google Shape;681;p42"/>
            <p:cNvPicPr preferRelativeResize="0"/>
            <p:nvPr/>
          </p:nvPicPr>
          <p:blipFill rotWithShape="1">
            <a:blip r:embed="rId7">
              <a:alphaModFix/>
            </a:blip>
            <a:srcRect/>
            <a:stretch/>
          </p:blipFill>
          <p:spPr>
            <a:xfrm>
              <a:off x="5722200" y="2428150"/>
              <a:ext cx="463950" cy="463950"/>
            </a:xfrm>
            <a:prstGeom prst="rect">
              <a:avLst/>
            </a:prstGeom>
            <a:noFill/>
            <a:ln>
              <a:noFill/>
            </a:ln>
          </p:spPr>
        </p:pic>
      </p:grpSp>
      <p:grpSp>
        <p:nvGrpSpPr>
          <p:cNvPr id="682" name="Google Shape;682;p42"/>
          <p:cNvGrpSpPr/>
          <p:nvPr/>
        </p:nvGrpSpPr>
        <p:grpSpPr>
          <a:xfrm>
            <a:off x="4979250" y="616463"/>
            <a:ext cx="3128900" cy="768900"/>
            <a:chOff x="5630275" y="1228450"/>
            <a:chExt cx="3128900" cy="768900"/>
          </a:xfrm>
        </p:grpSpPr>
        <p:sp>
          <p:nvSpPr>
            <p:cNvPr id="683" name="Google Shape;683;p42" descr=" "/>
            <p:cNvSpPr/>
            <p:nvPr/>
          </p:nvSpPr>
          <p:spPr>
            <a:xfrm rot="10800000" flipH="1">
              <a:off x="6141075" y="1337800"/>
              <a:ext cx="2618100" cy="550200"/>
            </a:xfrm>
            <a:prstGeom prst="snip1Rect">
              <a:avLst>
                <a:gd name="adj" fmla="val 16667"/>
              </a:avLst>
            </a:prstGeom>
            <a:solidFill>
              <a:schemeClr val="lt1"/>
            </a:solidFill>
            <a:ln w="9525" cap="flat" cmpd="sng">
              <a:solidFill>
                <a:srgbClr val="F5CDB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42" descr=" "/>
            <p:cNvSpPr/>
            <p:nvPr/>
          </p:nvSpPr>
          <p:spPr>
            <a:xfrm rot="-5400000" flipH="1">
              <a:off x="5630275" y="1228450"/>
              <a:ext cx="768900" cy="768900"/>
            </a:xfrm>
            <a:prstGeom prst="flowChartOffpageConnector">
              <a:avLst/>
            </a:prstGeom>
            <a:solidFill>
              <a:srgbClr val="0D78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42" descr=" "/>
            <p:cNvSpPr txBox="1"/>
            <p:nvPr/>
          </p:nvSpPr>
          <p:spPr>
            <a:xfrm>
              <a:off x="6452225" y="1335850"/>
              <a:ext cx="22668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080E23"/>
                  </a:solidFill>
                  <a:latin typeface="Raleway SemiBold"/>
                  <a:ea typeface="Raleway SemiBold"/>
                  <a:cs typeface="Raleway SemiBold"/>
                  <a:sym typeface="Raleway SemiBold"/>
                </a:rPr>
                <a:t>Tell us about your dog’s </a:t>
              </a:r>
              <a:r>
                <a:rPr lang="en" sz="1200">
                  <a:solidFill>
                    <a:srgbClr val="080E23"/>
                  </a:solidFill>
                  <a:latin typeface="Raleway Black"/>
                  <a:ea typeface="Raleway Black"/>
                  <a:cs typeface="Raleway Black"/>
                  <a:sym typeface="Raleway Black"/>
                </a:rPr>
                <a:t>breed </a:t>
              </a:r>
              <a:r>
                <a:rPr lang="en" sz="1200">
                  <a:solidFill>
                    <a:srgbClr val="080E23"/>
                  </a:solidFill>
                  <a:latin typeface="Raleway SemiBold"/>
                  <a:ea typeface="Raleway SemiBold"/>
                  <a:cs typeface="Raleway SemiBold"/>
                  <a:sym typeface="Raleway SemiBold"/>
                </a:rPr>
                <a:t>&amp; </a:t>
              </a:r>
              <a:r>
                <a:rPr lang="en" sz="1200">
                  <a:solidFill>
                    <a:srgbClr val="080E23"/>
                  </a:solidFill>
                  <a:latin typeface="Raleway Black"/>
                  <a:ea typeface="Raleway Black"/>
                  <a:cs typeface="Raleway Black"/>
                  <a:sym typeface="Raleway Black"/>
                </a:rPr>
                <a:t>measurements</a:t>
              </a:r>
              <a:r>
                <a:rPr lang="en" sz="1200">
                  <a:solidFill>
                    <a:srgbClr val="080E23"/>
                  </a:solidFill>
                  <a:latin typeface="Raleway SemiBold"/>
                  <a:ea typeface="Raleway SemiBold"/>
                  <a:cs typeface="Raleway SemiBold"/>
                  <a:sym typeface="Raleway SemiBold"/>
                </a:rPr>
                <a:t>.</a:t>
              </a:r>
              <a:endParaRPr sz="1200">
                <a:solidFill>
                  <a:srgbClr val="080E23"/>
                </a:solidFill>
                <a:latin typeface="Raleway SemiBold"/>
                <a:ea typeface="Raleway SemiBold"/>
                <a:cs typeface="Raleway SemiBold"/>
                <a:sym typeface="Raleway SemiBold"/>
              </a:endParaRPr>
            </a:p>
          </p:txBody>
        </p:sp>
        <p:pic>
          <p:nvPicPr>
            <p:cNvPr id="686" name="Google Shape;686;p42"/>
            <p:cNvPicPr preferRelativeResize="0"/>
            <p:nvPr/>
          </p:nvPicPr>
          <p:blipFill rotWithShape="1">
            <a:blip r:embed="rId8">
              <a:alphaModFix/>
            </a:blip>
            <a:srcRect/>
            <a:stretch/>
          </p:blipFill>
          <p:spPr>
            <a:xfrm>
              <a:off x="5721000" y="1379725"/>
              <a:ext cx="466344" cy="466344"/>
            </a:xfrm>
            <a:prstGeom prst="rect">
              <a:avLst/>
            </a:prstGeom>
            <a:noFill/>
            <a:ln>
              <a:noFill/>
            </a:ln>
          </p:spPr>
        </p:pic>
      </p:grpSp>
      <p:grpSp>
        <p:nvGrpSpPr>
          <p:cNvPr id="687" name="Google Shape;687;p42"/>
          <p:cNvGrpSpPr/>
          <p:nvPr/>
        </p:nvGrpSpPr>
        <p:grpSpPr>
          <a:xfrm>
            <a:off x="4979250" y="3758138"/>
            <a:ext cx="3293050" cy="768900"/>
            <a:chOff x="5630275" y="3322900"/>
            <a:chExt cx="3293050" cy="768900"/>
          </a:xfrm>
        </p:grpSpPr>
        <p:sp>
          <p:nvSpPr>
            <p:cNvPr id="688" name="Google Shape;688;p42" descr=" "/>
            <p:cNvSpPr/>
            <p:nvPr/>
          </p:nvSpPr>
          <p:spPr>
            <a:xfrm rot="10800000" flipH="1">
              <a:off x="6141075" y="3432250"/>
              <a:ext cx="2618100" cy="550200"/>
            </a:xfrm>
            <a:prstGeom prst="snip1Rect">
              <a:avLst>
                <a:gd name="adj" fmla="val 16667"/>
              </a:avLst>
            </a:prstGeom>
            <a:solidFill>
              <a:schemeClr val="lt1"/>
            </a:solidFill>
            <a:ln w="9525" cap="flat" cmpd="sng">
              <a:solidFill>
                <a:srgbClr val="F5CDB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42" descr=" "/>
            <p:cNvSpPr/>
            <p:nvPr/>
          </p:nvSpPr>
          <p:spPr>
            <a:xfrm rot="-5400000" flipH="1">
              <a:off x="5630275" y="3322900"/>
              <a:ext cx="768900" cy="768900"/>
            </a:xfrm>
            <a:prstGeom prst="flowChartOffpageConnector">
              <a:avLst/>
            </a:prstGeom>
            <a:solidFill>
              <a:srgbClr val="0D78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42" descr=" "/>
            <p:cNvSpPr txBox="1"/>
            <p:nvPr/>
          </p:nvSpPr>
          <p:spPr>
            <a:xfrm>
              <a:off x="6452225" y="3430300"/>
              <a:ext cx="24711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080E23"/>
                  </a:solidFill>
                  <a:latin typeface="Raleway SemiBold"/>
                  <a:ea typeface="Raleway SemiBold"/>
                  <a:cs typeface="Raleway SemiBold"/>
                  <a:sym typeface="Raleway SemiBold"/>
                </a:rPr>
                <a:t>Each order includes </a:t>
              </a:r>
              <a:r>
                <a:rPr lang="en" sz="1200">
                  <a:solidFill>
                    <a:srgbClr val="080E23"/>
                  </a:solidFill>
                  <a:latin typeface="Raleway Black"/>
                  <a:ea typeface="Raleway Black"/>
                  <a:cs typeface="Raleway Black"/>
                  <a:sym typeface="Raleway Black"/>
                </a:rPr>
                <a:t>training guides</a:t>
              </a:r>
              <a:r>
                <a:rPr lang="en" sz="1200">
                  <a:solidFill>
                    <a:srgbClr val="080E23"/>
                  </a:solidFill>
                  <a:latin typeface="Raleway SemiBold"/>
                  <a:ea typeface="Raleway SemiBold"/>
                  <a:cs typeface="Raleway SemiBold"/>
                  <a:sym typeface="Raleway SemiBold"/>
                </a:rPr>
                <a:t> for you &amp; your pup!</a:t>
              </a:r>
              <a:endParaRPr sz="1200">
                <a:solidFill>
                  <a:srgbClr val="080E23"/>
                </a:solidFill>
                <a:latin typeface="Raleway SemiBold"/>
                <a:ea typeface="Raleway SemiBold"/>
                <a:cs typeface="Raleway SemiBold"/>
                <a:sym typeface="Raleway SemiBold"/>
              </a:endParaRPr>
            </a:p>
          </p:txBody>
        </p:sp>
        <p:pic>
          <p:nvPicPr>
            <p:cNvPr id="691" name="Google Shape;691;p42" title="icons8-dog-training-512.png"/>
            <p:cNvPicPr preferRelativeResize="0"/>
            <p:nvPr/>
          </p:nvPicPr>
          <p:blipFill rotWithShape="1">
            <a:blip r:embed="rId9">
              <a:alphaModFix/>
            </a:blip>
            <a:srcRect/>
            <a:stretch/>
          </p:blipFill>
          <p:spPr>
            <a:xfrm>
              <a:off x="5663100" y="3432250"/>
              <a:ext cx="554100" cy="554100"/>
            </a:xfrm>
            <a:prstGeom prst="rect">
              <a:avLst/>
            </a:prstGeom>
            <a:noFill/>
            <a:ln>
              <a:noFill/>
            </a:ln>
          </p:spPr>
        </p:pic>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pic>
        <p:nvPicPr>
          <p:cNvPr id="696" name="Google Shape;696;p43"/>
          <p:cNvPicPr preferRelativeResize="0"/>
          <p:nvPr/>
        </p:nvPicPr>
        <p:blipFill rotWithShape="1">
          <a:blip r:embed="rId3">
            <a:alphaModFix/>
          </a:blip>
          <a:srcRect r="90241"/>
          <a:stretch/>
        </p:blipFill>
        <p:spPr>
          <a:xfrm>
            <a:off x="8251675" y="0"/>
            <a:ext cx="892325" cy="5143500"/>
          </a:xfrm>
          <a:prstGeom prst="rect">
            <a:avLst/>
          </a:prstGeom>
          <a:noFill/>
          <a:ln>
            <a:noFill/>
          </a:ln>
        </p:spPr>
      </p:pic>
      <p:pic>
        <p:nvPicPr>
          <p:cNvPr id="697" name="Google Shape;697;p43"/>
          <p:cNvPicPr preferRelativeResize="0"/>
          <p:nvPr/>
        </p:nvPicPr>
        <p:blipFill rotWithShape="1">
          <a:blip r:embed="rId3">
            <a:alphaModFix/>
          </a:blip>
          <a:srcRect t="-150" r="9132" b="150"/>
          <a:stretch/>
        </p:blipFill>
        <p:spPr>
          <a:xfrm flipH="1">
            <a:off x="-1" y="-7675"/>
            <a:ext cx="8309376" cy="5143500"/>
          </a:xfrm>
          <a:prstGeom prst="rect">
            <a:avLst/>
          </a:prstGeom>
          <a:noFill/>
          <a:ln>
            <a:noFill/>
          </a:ln>
        </p:spPr>
      </p:pic>
      <p:pic>
        <p:nvPicPr>
          <p:cNvPr id="698" name="Google Shape;698;p43"/>
          <p:cNvPicPr preferRelativeResize="0"/>
          <p:nvPr/>
        </p:nvPicPr>
        <p:blipFill rotWithShape="1">
          <a:blip r:embed="rId4">
            <a:alphaModFix/>
          </a:blip>
          <a:srcRect t="30" b="30"/>
          <a:stretch/>
        </p:blipFill>
        <p:spPr>
          <a:xfrm>
            <a:off x="8026554" y="3805225"/>
            <a:ext cx="1117448" cy="1338275"/>
          </a:xfrm>
          <a:prstGeom prst="rect">
            <a:avLst/>
          </a:prstGeom>
          <a:noFill/>
          <a:ln>
            <a:noFill/>
          </a:ln>
        </p:spPr>
      </p:pic>
      <p:pic>
        <p:nvPicPr>
          <p:cNvPr id="699" name="Google Shape;699;p43"/>
          <p:cNvPicPr preferRelativeResize="0"/>
          <p:nvPr/>
        </p:nvPicPr>
        <p:blipFill rotWithShape="1">
          <a:blip r:embed="rId5">
            <a:alphaModFix/>
          </a:blip>
          <a:srcRect t="30" b="40"/>
          <a:stretch/>
        </p:blipFill>
        <p:spPr>
          <a:xfrm>
            <a:off x="0" y="1"/>
            <a:ext cx="667725" cy="772687"/>
          </a:xfrm>
          <a:prstGeom prst="rect">
            <a:avLst/>
          </a:prstGeom>
          <a:noFill/>
          <a:ln>
            <a:noFill/>
          </a:ln>
        </p:spPr>
      </p:pic>
      <p:sp>
        <p:nvSpPr>
          <p:cNvPr id="700" name="Google Shape;700;p43" descr=" "/>
          <p:cNvSpPr txBox="1"/>
          <p:nvPr/>
        </p:nvSpPr>
        <p:spPr>
          <a:xfrm>
            <a:off x="198575" y="140058"/>
            <a:ext cx="7238700" cy="49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100">
                <a:solidFill>
                  <a:srgbClr val="FEFAF8"/>
                </a:solidFill>
                <a:latin typeface="Grand Hotel"/>
                <a:ea typeface="Grand Hotel"/>
                <a:cs typeface="Grand Hotel"/>
                <a:sym typeface="Grand Hotel"/>
              </a:rPr>
              <a:t>Pricing</a:t>
            </a:r>
            <a:endParaRPr sz="3100">
              <a:solidFill>
                <a:srgbClr val="FEFAF8"/>
              </a:solidFill>
              <a:latin typeface="Grand Hotel"/>
              <a:ea typeface="Grand Hotel"/>
              <a:cs typeface="Grand Hotel"/>
              <a:sym typeface="Grand Hotel"/>
            </a:endParaRPr>
          </a:p>
        </p:txBody>
      </p:sp>
      <p:grpSp>
        <p:nvGrpSpPr>
          <p:cNvPr id="701" name="Google Shape;701;p43"/>
          <p:cNvGrpSpPr/>
          <p:nvPr/>
        </p:nvGrpSpPr>
        <p:grpSpPr>
          <a:xfrm>
            <a:off x="4155125" y="1342813"/>
            <a:ext cx="2153700" cy="3237836"/>
            <a:chOff x="3489300" y="963638"/>
            <a:chExt cx="2153700" cy="3237836"/>
          </a:xfrm>
        </p:grpSpPr>
        <p:sp>
          <p:nvSpPr>
            <p:cNvPr id="702" name="Google Shape;702;p43" descr=" "/>
            <p:cNvSpPr/>
            <p:nvPr/>
          </p:nvSpPr>
          <p:spPr>
            <a:xfrm rot="10800000" flipH="1">
              <a:off x="3489300" y="2324674"/>
              <a:ext cx="2153700" cy="1876800"/>
            </a:xfrm>
            <a:prstGeom prst="snip1Rect">
              <a:avLst>
                <a:gd name="adj" fmla="val 16667"/>
              </a:avLst>
            </a:prstGeom>
            <a:solidFill>
              <a:schemeClr val="lt1"/>
            </a:solidFill>
            <a:ln w="9525" cap="flat" cmpd="sng">
              <a:solidFill>
                <a:srgbClr val="0D78C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43" descr=" "/>
            <p:cNvSpPr txBox="1"/>
            <p:nvPr/>
          </p:nvSpPr>
          <p:spPr>
            <a:xfrm>
              <a:off x="3489300" y="2424258"/>
              <a:ext cx="2153700" cy="55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rgbClr val="0D78C9"/>
                  </a:solidFill>
                  <a:latin typeface="Grand Hotel"/>
                  <a:ea typeface="Grand Hotel"/>
                  <a:cs typeface="Grand Hotel"/>
                  <a:sym typeface="Grand Hotel"/>
                </a:rPr>
                <a:t>Fashion Furbaby</a:t>
              </a:r>
              <a:endParaRPr sz="2400">
                <a:solidFill>
                  <a:srgbClr val="0D78C9"/>
                </a:solidFill>
                <a:latin typeface="Grand Hotel"/>
                <a:ea typeface="Grand Hotel"/>
                <a:cs typeface="Grand Hotel"/>
                <a:sym typeface="Grand Hotel"/>
              </a:endParaRPr>
            </a:p>
          </p:txBody>
        </p:sp>
        <p:sp>
          <p:nvSpPr>
            <p:cNvPr id="704" name="Google Shape;704;p43" descr=" "/>
            <p:cNvSpPr txBox="1"/>
            <p:nvPr/>
          </p:nvSpPr>
          <p:spPr>
            <a:xfrm>
              <a:off x="3489300" y="2836873"/>
              <a:ext cx="2153700" cy="32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solidFill>
                    <a:srgbClr val="080E23"/>
                  </a:solidFill>
                  <a:latin typeface="Raleway SemiBold"/>
                  <a:ea typeface="Raleway SemiBold"/>
                  <a:cs typeface="Raleway SemiBold"/>
                  <a:sym typeface="Raleway SemiBold"/>
                </a:rPr>
                <a:t>JACKET &amp; TIE IN CLASSIC FABRICS</a:t>
              </a:r>
              <a:endParaRPr sz="900">
                <a:solidFill>
                  <a:srgbClr val="080E23"/>
                </a:solidFill>
                <a:latin typeface="Raleway SemiBold"/>
                <a:ea typeface="Raleway SemiBold"/>
                <a:cs typeface="Raleway SemiBold"/>
                <a:sym typeface="Raleway SemiBold"/>
              </a:endParaRPr>
            </a:p>
          </p:txBody>
        </p:sp>
        <p:sp>
          <p:nvSpPr>
            <p:cNvPr id="705" name="Google Shape;705;p43" descr=" "/>
            <p:cNvSpPr/>
            <p:nvPr/>
          </p:nvSpPr>
          <p:spPr>
            <a:xfrm rot="10800000" flipH="1">
              <a:off x="3840300" y="963638"/>
              <a:ext cx="1451700" cy="1451700"/>
            </a:xfrm>
            <a:prstGeom prst="flowChartOffpageConnector">
              <a:avLst/>
            </a:prstGeom>
            <a:solidFill>
              <a:srgbClr val="0D78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43" descr=" "/>
            <p:cNvSpPr txBox="1"/>
            <p:nvPr/>
          </p:nvSpPr>
          <p:spPr>
            <a:xfrm>
              <a:off x="3772350" y="3141822"/>
              <a:ext cx="1587600" cy="9024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1200">
                  <a:solidFill>
                    <a:srgbClr val="080E23"/>
                  </a:solidFill>
                  <a:latin typeface="Raleway Black"/>
                  <a:ea typeface="Raleway Black"/>
                  <a:cs typeface="Raleway Black"/>
                  <a:sym typeface="Raleway Black"/>
                </a:rPr>
                <a:t>$25</a:t>
              </a:r>
              <a:r>
                <a:rPr lang="en" sz="1200">
                  <a:solidFill>
                    <a:srgbClr val="080E23"/>
                  </a:solidFill>
                  <a:latin typeface="Raleway SemiBold"/>
                  <a:ea typeface="Raleway SemiBold"/>
                  <a:cs typeface="Raleway SemiBold"/>
                  <a:sym typeface="Raleway SemiBold"/>
                </a:rPr>
                <a:t> Small &amp; Med</a:t>
              </a:r>
              <a:endParaRPr sz="1200">
                <a:solidFill>
                  <a:srgbClr val="080E23"/>
                </a:solidFill>
                <a:latin typeface="Raleway SemiBold"/>
                <a:ea typeface="Raleway SemiBold"/>
                <a:cs typeface="Raleway SemiBold"/>
                <a:sym typeface="Raleway SemiBold"/>
              </a:endParaRPr>
            </a:p>
            <a:p>
              <a:pPr marL="0" lvl="0" indent="0" algn="l" rtl="0">
                <a:lnSpc>
                  <a:spcPct val="150000"/>
                </a:lnSpc>
                <a:spcBef>
                  <a:spcPts val="0"/>
                </a:spcBef>
                <a:spcAft>
                  <a:spcPts val="0"/>
                </a:spcAft>
                <a:buNone/>
              </a:pPr>
              <a:r>
                <a:rPr lang="en" sz="1200">
                  <a:solidFill>
                    <a:srgbClr val="080E23"/>
                  </a:solidFill>
                  <a:latin typeface="Raleway Black"/>
                  <a:ea typeface="Raleway Black"/>
                  <a:cs typeface="Raleway Black"/>
                  <a:sym typeface="Raleway Black"/>
                </a:rPr>
                <a:t>$30</a:t>
              </a:r>
              <a:r>
                <a:rPr lang="en" sz="1200">
                  <a:solidFill>
                    <a:srgbClr val="080E23"/>
                  </a:solidFill>
                  <a:latin typeface="Raleway SemiBold"/>
                  <a:ea typeface="Raleway SemiBold"/>
                  <a:cs typeface="Raleway SemiBold"/>
                  <a:sym typeface="Raleway SemiBold"/>
                </a:rPr>
                <a:t> Large &amp; XL</a:t>
              </a:r>
              <a:endParaRPr sz="1200">
                <a:solidFill>
                  <a:srgbClr val="080E23"/>
                </a:solidFill>
                <a:latin typeface="Raleway SemiBold"/>
                <a:ea typeface="Raleway SemiBold"/>
                <a:cs typeface="Raleway SemiBold"/>
                <a:sym typeface="Raleway SemiBold"/>
              </a:endParaRPr>
            </a:p>
            <a:p>
              <a:pPr marL="0" lvl="0" indent="0" algn="l" rtl="0">
                <a:lnSpc>
                  <a:spcPct val="150000"/>
                </a:lnSpc>
                <a:spcBef>
                  <a:spcPts val="0"/>
                </a:spcBef>
                <a:spcAft>
                  <a:spcPts val="0"/>
                </a:spcAft>
                <a:buNone/>
              </a:pPr>
              <a:r>
                <a:rPr lang="en" sz="1200">
                  <a:solidFill>
                    <a:srgbClr val="080E23"/>
                  </a:solidFill>
                  <a:latin typeface="Raleway Black"/>
                  <a:ea typeface="Raleway Black"/>
                  <a:cs typeface="Raleway Black"/>
                  <a:sym typeface="Raleway Black"/>
                </a:rPr>
                <a:t>+$15</a:t>
              </a:r>
              <a:r>
                <a:rPr lang="en" sz="1200">
                  <a:solidFill>
                    <a:srgbClr val="080E23"/>
                  </a:solidFill>
                  <a:latin typeface="Raleway SemiBold"/>
                  <a:ea typeface="Raleway SemiBold"/>
                  <a:cs typeface="Raleway SemiBold"/>
                  <a:sym typeface="Raleway SemiBold"/>
                </a:rPr>
                <a:t> Twill Upgrade</a:t>
              </a:r>
              <a:endParaRPr sz="1200">
                <a:solidFill>
                  <a:srgbClr val="080E23"/>
                </a:solidFill>
                <a:latin typeface="Raleway SemiBold"/>
                <a:ea typeface="Raleway SemiBold"/>
                <a:cs typeface="Raleway SemiBold"/>
                <a:sym typeface="Raleway SemiBold"/>
              </a:endParaRPr>
            </a:p>
          </p:txBody>
        </p:sp>
        <p:pic>
          <p:nvPicPr>
            <p:cNvPr id="707" name="Google Shape;707;p43"/>
            <p:cNvPicPr preferRelativeResize="0"/>
            <p:nvPr/>
          </p:nvPicPr>
          <p:blipFill>
            <a:blip r:embed="rId6">
              <a:alphaModFix/>
            </a:blip>
            <a:stretch>
              <a:fillRect/>
            </a:stretch>
          </p:blipFill>
          <p:spPr>
            <a:xfrm>
              <a:off x="4073888" y="1276263"/>
              <a:ext cx="984513" cy="984513"/>
            </a:xfrm>
            <a:prstGeom prst="rect">
              <a:avLst/>
            </a:prstGeom>
            <a:noFill/>
            <a:ln>
              <a:noFill/>
            </a:ln>
          </p:spPr>
        </p:pic>
      </p:grpSp>
      <p:grpSp>
        <p:nvGrpSpPr>
          <p:cNvPr id="708" name="Google Shape;708;p43"/>
          <p:cNvGrpSpPr/>
          <p:nvPr/>
        </p:nvGrpSpPr>
        <p:grpSpPr>
          <a:xfrm>
            <a:off x="6662800" y="288563"/>
            <a:ext cx="2153700" cy="3200864"/>
            <a:chOff x="6366875" y="963638"/>
            <a:chExt cx="2153700" cy="3200864"/>
          </a:xfrm>
        </p:grpSpPr>
        <p:sp>
          <p:nvSpPr>
            <p:cNvPr id="709" name="Google Shape;709;p43" descr=" "/>
            <p:cNvSpPr/>
            <p:nvPr/>
          </p:nvSpPr>
          <p:spPr>
            <a:xfrm rot="10800000" flipH="1">
              <a:off x="6366875" y="2290102"/>
              <a:ext cx="2153700" cy="1874400"/>
            </a:xfrm>
            <a:prstGeom prst="snip1Rect">
              <a:avLst>
                <a:gd name="adj" fmla="val 16667"/>
              </a:avLst>
            </a:prstGeom>
            <a:solidFill>
              <a:schemeClr val="lt1"/>
            </a:solidFill>
            <a:ln w="9525" cap="flat" cmpd="sng">
              <a:solidFill>
                <a:srgbClr val="51453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43" descr=" "/>
            <p:cNvSpPr txBox="1"/>
            <p:nvPr/>
          </p:nvSpPr>
          <p:spPr>
            <a:xfrm>
              <a:off x="6366875" y="2424258"/>
              <a:ext cx="2153700" cy="55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rgbClr val="51453D"/>
                  </a:solidFill>
                  <a:latin typeface="Grand Hotel"/>
                  <a:ea typeface="Grand Hotel"/>
                  <a:cs typeface="Grand Hotel"/>
                  <a:sym typeface="Grand Hotel"/>
                </a:rPr>
                <a:t>Luxury Lapdog</a:t>
              </a:r>
              <a:endParaRPr sz="2400">
                <a:solidFill>
                  <a:srgbClr val="51453D"/>
                </a:solidFill>
                <a:latin typeface="Grand Hotel"/>
                <a:ea typeface="Grand Hotel"/>
                <a:cs typeface="Grand Hotel"/>
                <a:sym typeface="Grand Hotel"/>
              </a:endParaRPr>
            </a:p>
          </p:txBody>
        </p:sp>
        <p:sp>
          <p:nvSpPr>
            <p:cNvPr id="711" name="Google Shape;711;p43" descr=" "/>
            <p:cNvSpPr txBox="1"/>
            <p:nvPr/>
          </p:nvSpPr>
          <p:spPr>
            <a:xfrm>
              <a:off x="6366875" y="2836873"/>
              <a:ext cx="2153700" cy="32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solidFill>
                    <a:srgbClr val="080E23"/>
                  </a:solidFill>
                  <a:latin typeface="Raleway SemiBold"/>
                  <a:ea typeface="Raleway SemiBold"/>
                  <a:cs typeface="Raleway SemiBold"/>
                  <a:sym typeface="Raleway SemiBold"/>
                </a:rPr>
                <a:t>FULL SUIT IN LUXURY FABRICS</a:t>
              </a:r>
              <a:endParaRPr sz="900">
                <a:solidFill>
                  <a:srgbClr val="080E23"/>
                </a:solidFill>
                <a:latin typeface="Raleway SemiBold"/>
                <a:ea typeface="Raleway SemiBold"/>
                <a:cs typeface="Raleway SemiBold"/>
                <a:sym typeface="Raleway SemiBold"/>
              </a:endParaRPr>
            </a:p>
          </p:txBody>
        </p:sp>
        <p:sp>
          <p:nvSpPr>
            <p:cNvPr id="712" name="Google Shape;712;p43" descr=" "/>
            <p:cNvSpPr/>
            <p:nvPr/>
          </p:nvSpPr>
          <p:spPr>
            <a:xfrm rot="10800000" flipH="1">
              <a:off x="6717875" y="963638"/>
              <a:ext cx="1451700" cy="1451700"/>
            </a:xfrm>
            <a:prstGeom prst="flowChartOffpageConnector">
              <a:avLst/>
            </a:prstGeom>
            <a:solidFill>
              <a:srgbClr val="5145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43" descr=" "/>
            <p:cNvSpPr txBox="1"/>
            <p:nvPr/>
          </p:nvSpPr>
          <p:spPr>
            <a:xfrm>
              <a:off x="6649925" y="3141822"/>
              <a:ext cx="1587600" cy="9024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1200">
                  <a:solidFill>
                    <a:srgbClr val="080E23"/>
                  </a:solidFill>
                  <a:latin typeface="Raleway Black"/>
                  <a:ea typeface="Raleway Black"/>
                  <a:cs typeface="Raleway Black"/>
                  <a:sym typeface="Raleway Black"/>
                </a:rPr>
                <a:t>$55</a:t>
              </a:r>
              <a:r>
                <a:rPr lang="en" sz="1200">
                  <a:solidFill>
                    <a:srgbClr val="080E23"/>
                  </a:solidFill>
                  <a:latin typeface="Raleway SemiBold"/>
                  <a:ea typeface="Raleway SemiBold"/>
                  <a:cs typeface="Raleway SemiBold"/>
                  <a:sym typeface="Raleway SemiBold"/>
                </a:rPr>
                <a:t> Small &amp; Med</a:t>
              </a:r>
              <a:endParaRPr sz="1200">
                <a:solidFill>
                  <a:srgbClr val="080E23"/>
                </a:solidFill>
                <a:latin typeface="Raleway SemiBold"/>
                <a:ea typeface="Raleway SemiBold"/>
                <a:cs typeface="Raleway SemiBold"/>
                <a:sym typeface="Raleway SemiBold"/>
              </a:endParaRPr>
            </a:p>
            <a:p>
              <a:pPr marL="0" lvl="0" indent="0" algn="l" rtl="0">
                <a:lnSpc>
                  <a:spcPct val="150000"/>
                </a:lnSpc>
                <a:spcBef>
                  <a:spcPts val="0"/>
                </a:spcBef>
                <a:spcAft>
                  <a:spcPts val="0"/>
                </a:spcAft>
                <a:buNone/>
              </a:pPr>
              <a:r>
                <a:rPr lang="en" sz="1200">
                  <a:solidFill>
                    <a:srgbClr val="080E23"/>
                  </a:solidFill>
                  <a:latin typeface="Raleway Black"/>
                  <a:ea typeface="Raleway Black"/>
                  <a:cs typeface="Raleway Black"/>
                  <a:sym typeface="Raleway Black"/>
                </a:rPr>
                <a:t>$60</a:t>
              </a:r>
              <a:r>
                <a:rPr lang="en" sz="1200">
                  <a:solidFill>
                    <a:srgbClr val="080E23"/>
                  </a:solidFill>
                  <a:latin typeface="Raleway SemiBold"/>
                  <a:ea typeface="Raleway SemiBold"/>
                  <a:cs typeface="Raleway SemiBold"/>
                  <a:sym typeface="Raleway SemiBold"/>
                </a:rPr>
                <a:t> Large &amp; XL</a:t>
              </a:r>
              <a:endParaRPr sz="1200">
                <a:solidFill>
                  <a:srgbClr val="080E23"/>
                </a:solidFill>
                <a:latin typeface="Raleway SemiBold"/>
                <a:ea typeface="Raleway SemiBold"/>
                <a:cs typeface="Raleway SemiBold"/>
                <a:sym typeface="Raleway SemiBold"/>
              </a:endParaRPr>
            </a:p>
            <a:p>
              <a:pPr marL="0" lvl="0" indent="0" algn="l" rtl="0">
                <a:lnSpc>
                  <a:spcPct val="150000"/>
                </a:lnSpc>
                <a:spcBef>
                  <a:spcPts val="0"/>
                </a:spcBef>
                <a:spcAft>
                  <a:spcPts val="0"/>
                </a:spcAft>
                <a:buNone/>
              </a:pPr>
              <a:r>
                <a:rPr lang="en" sz="1200">
                  <a:solidFill>
                    <a:srgbClr val="080E23"/>
                  </a:solidFill>
                  <a:latin typeface="Raleway Black"/>
                  <a:ea typeface="Raleway Black"/>
                  <a:cs typeface="Raleway Black"/>
                  <a:sym typeface="Raleway Black"/>
                </a:rPr>
                <a:t>+$20</a:t>
              </a:r>
              <a:r>
                <a:rPr lang="en" sz="1200">
                  <a:solidFill>
                    <a:srgbClr val="080E23"/>
                  </a:solidFill>
                  <a:latin typeface="Raleway SemiBold"/>
                  <a:ea typeface="Raleway SemiBold"/>
                  <a:cs typeface="Raleway SemiBold"/>
                  <a:sym typeface="Raleway SemiBold"/>
                </a:rPr>
                <a:t> Satin Trim</a:t>
              </a:r>
              <a:endParaRPr sz="1200">
                <a:solidFill>
                  <a:srgbClr val="080E23"/>
                </a:solidFill>
                <a:latin typeface="Raleway SemiBold"/>
                <a:ea typeface="Raleway SemiBold"/>
                <a:cs typeface="Raleway SemiBold"/>
                <a:sym typeface="Raleway SemiBold"/>
              </a:endParaRPr>
            </a:p>
          </p:txBody>
        </p:sp>
        <p:pic>
          <p:nvPicPr>
            <p:cNvPr id="714" name="Google Shape;714;p43"/>
            <p:cNvPicPr preferRelativeResize="0"/>
            <p:nvPr/>
          </p:nvPicPr>
          <p:blipFill rotWithShape="1">
            <a:blip r:embed="rId7">
              <a:alphaModFix/>
            </a:blip>
            <a:srcRect/>
            <a:stretch/>
          </p:blipFill>
          <p:spPr>
            <a:xfrm>
              <a:off x="6951463" y="1280160"/>
              <a:ext cx="984513" cy="984513"/>
            </a:xfrm>
            <a:prstGeom prst="rect">
              <a:avLst/>
            </a:prstGeom>
            <a:noFill/>
            <a:ln>
              <a:noFill/>
            </a:ln>
          </p:spPr>
        </p:pic>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pic>
        <p:nvPicPr>
          <p:cNvPr id="719" name="Google Shape;719;p44" title="beagle-computer.jpg"/>
          <p:cNvPicPr preferRelativeResize="0"/>
          <p:nvPr/>
        </p:nvPicPr>
        <p:blipFill>
          <a:blip r:embed="rId3">
            <a:alphaModFix/>
          </a:blip>
          <a:stretch>
            <a:fillRect/>
          </a:stretch>
        </p:blipFill>
        <p:spPr>
          <a:xfrm>
            <a:off x="3766614" y="1090850"/>
            <a:ext cx="5377388" cy="3589301"/>
          </a:xfrm>
          <a:prstGeom prst="rect">
            <a:avLst/>
          </a:prstGeom>
          <a:noFill/>
          <a:ln>
            <a:noFill/>
          </a:ln>
        </p:spPr>
      </p:pic>
      <p:pic>
        <p:nvPicPr>
          <p:cNvPr id="720" name="Google Shape;720;p44"/>
          <p:cNvPicPr preferRelativeResize="0"/>
          <p:nvPr/>
        </p:nvPicPr>
        <p:blipFill rotWithShape="1">
          <a:blip r:embed="rId4">
            <a:alphaModFix/>
          </a:blip>
          <a:srcRect t="30" b="30"/>
          <a:stretch/>
        </p:blipFill>
        <p:spPr>
          <a:xfrm>
            <a:off x="8026554" y="3805225"/>
            <a:ext cx="1117448" cy="1338275"/>
          </a:xfrm>
          <a:prstGeom prst="rect">
            <a:avLst/>
          </a:prstGeom>
          <a:noFill/>
          <a:ln>
            <a:noFill/>
          </a:ln>
        </p:spPr>
      </p:pic>
      <p:pic>
        <p:nvPicPr>
          <p:cNvPr id="721" name="Google Shape;721;p44"/>
          <p:cNvPicPr preferRelativeResize="0"/>
          <p:nvPr/>
        </p:nvPicPr>
        <p:blipFill rotWithShape="1">
          <a:blip r:embed="rId5">
            <a:alphaModFix/>
          </a:blip>
          <a:srcRect t="30" b="40"/>
          <a:stretch/>
        </p:blipFill>
        <p:spPr>
          <a:xfrm>
            <a:off x="0" y="1"/>
            <a:ext cx="667725" cy="772687"/>
          </a:xfrm>
          <a:prstGeom prst="rect">
            <a:avLst/>
          </a:prstGeom>
          <a:noFill/>
          <a:ln>
            <a:noFill/>
          </a:ln>
        </p:spPr>
      </p:pic>
      <p:sp>
        <p:nvSpPr>
          <p:cNvPr id="722" name="Google Shape;722;p44" descr=" "/>
          <p:cNvSpPr txBox="1"/>
          <p:nvPr/>
        </p:nvSpPr>
        <p:spPr>
          <a:xfrm>
            <a:off x="198575" y="140058"/>
            <a:ext cx="7238700" cy="49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100">
                <a:solidFill>
                  <a:srgbClr val="084D96"/>
                </a:solidFill>
                <a:latin typeface="Grand Hotel"/>
                <a:ea typeface="Grand Hotel"/>
                <a:cs typeface="Grand Hotel"/>
                <a:sym typeface="Grand Hotel"/>
              </a:rPr>
              <a:t>Our Scalable Technology</a:t>
            </a:r>
            <a:endParaRPr sz="3100">
              <a:solidFill>
                <a:srgbClr val="084D96"/>
              </a:solidFill>
              <a:latin typeface="Grand Hotel"/>
              <a:ea typeface="Grand Hotel"/>
              <a:cs typeface="Grand Hotel"/>
              <a:sym typeface="Grand Hotel"/>
            </a:endParaRPr>
          </a:p>
        </p:txBody>
      </p:sp>
      <p:grpSp>
        <p:nvGrpSpPr>
          <p:cNvPr id="723" name="Google Shape;723;p44"/>
          <p:cNvGrpSpPr/>
          <p:nvPr/>
        </p:nvGrpSpPr>
        <p:grpSpPr>
          <a:xfrm>
            <a:off x="261184" y="925589"/>
            <a:ext cx="4074728" cy="1318136"/>
            <a:chOff x="198572" y="937439"/>
            <a:chExt cx="4074728" cy="1318136"/>
          </a:xfrm>
        </p:grpSpPr>
        <p:sp>
          <p:nvSpPr>
            <p:cNvPr id="724" name="Google Shape;724;p44" descr=" "/>
            <p:cNvSpPr/>
            <p:nvPr/>
          </p:nvSpPr>
          <p:spPr>
            <a:xfrm rot="10800000" flipH="1">
              <a:off x="783100" y="1162375"/>
              <a:ext cx="3490200" cy="1093200"/>
            </a:xfrm>
            <a:prstGeom prst="snip1Rect">
              <a:avLst>
                <a:gd name="adj" fmla="val 16667"/>
              </a:avLst>
            </a:prstGeom>
            <a:solidFill>
              <a:schemeClr val="lt1"/>
            </a:solidFill>
            <a:ln w="9525" cap="flat" cmpd="sng">
              <a:solidFill>
                <a:srgbClr val="0D78C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44" descr=" "/>
            <p:cNvSpPr txBox="1"/>
            <p:nvPr/>
          </p:nvSpPr>
          <p:spPr>
            <a:xfrm>
              <a:off x="1218349" y="1592826"/>
              <a:ext cx="29136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080E23"/>
                  </a:solidFill>
                  <a:latin typeface="Raleway SemiBold"/>
                  <a:ea typeface="Raleway SemiBold"/>
                  <a:cs typeface="Raleway SemiBold"/>
                  <a:sym typeface="Raleway SemiBold"/>
                </a:rPr>
                <a:t>Our </a:t>
              </a:r>
              <a:r>
                <a:rPr lang="en" sz="1200">
                  <a:solidFill>
                    <a:srgbClr val="080E23"/>
                  </a:solidFill>
                  <a:latin typeface="Raleway ExtraBold"/>
                  <a:ea typeface="Raleway ExtraBold"/>
                  <a:cs typeface="Raleway ExtraBold"/>
                  <a:sym typeface="Raleway ExtraBold"/>
                </a:rPr>
                <a:t>proprietary pattern engine</a:t>
              </a:r>
              <a:r>
                <a:rPr lang="en" sz="1200">
                  <a:solidFill>
                    <a:srgbClr val="080E23"/>
                  </a:solidFill>
                  <a:latin typeface="Raleway SemiBold"/>
                  <a:ea typeface="Raleway SemiBold"/>
                  <a:cs typeface="Raleway SemiBold"/>
                  <a:sym typeface="Raleway SemiBold"/>
                </a:rPr>
                <a:t> can instantly adjust to fit </a:t>
              </a:r>
              <a:r>
                <a:rPr lang="en" sz="1200" b="1" i="1">
                  <a:solidFill>
                    <a:srgbClr val="080E23"/>
                  </a:solidFill>
                  <a:latin typeface="Raleway"/>
                  <a:ea typeface="Raleway"/>
                  <a:cs typeface="Raleway"/>
                  <a:sym typeface="Raleway"/>
                </a:rPr>
                <a:t>any</a:t>
              </a:r>
              <a:r>
                <a:rPr lang="en" sz="1200">
                  <a:solidFill>
                    <a:srgbClr val="080E23"/>
                  </a:solidFill>
                  <a:latin typeface="Raleway SemiBold"/>
                  <a:ea typeface="Raleway SemiBold"/>
                  <a:cs typeface="Raleway SemiBold"/>
                  <a:sym typeface="Raleway SemiBold"/>
                </a:rPr>
                <a:t> dog.</a:t>
              </a:r>
              <a:endParaRPr sz="1200">
                <a:solidFill>
                  <a:srgbClr val="080E23"/>
                </a:solidFill>
                <a:latin typeface="Raleway SemiBold"/>
                <a:ea typeface="Raleway SemiBold"/>
                <a:cs typeface="Raleway SemiBold"/>
                <a:sym typeface="Raleway SemiBold"/>
              </a:endParaRPr>
            </a:p>
          </p:txBody>
        </p:sp>
        <p:sp>
          <p:nvSpPr>
            <p:cNvPr id="726" name="Google Shape;726;p44" descr=" "/>
            <p:cNvSpPr txBox="1"/>
            <p:nvPr/>
          </p:nvSpPr>
          <p:spPr>
            <a:xfrm>
              <a:off x="1218349" y="1271050"/>
              <a:ext cx="29136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rgbClr val="084D96"/>
                  </a:solidFill>
                  <a:latin typeface="Raleway ExtraBold"/>
                  <a:ea typeface="Raleway ExtraBold"/>
                  <a:cs typeface="Raleway ExtraBold"/>
                  <a:sym typeface="Raleway ExtraBold"/>
                </a:rPr>
                <a:t>Algorithmic Pattern Scaling</a:t>
              </a:r>
              <a:endParaRPr sz="1600">
                <a:solidFill>
                  <a:srgbClr val="084D96"/>
                </a:solidFill>
                <a:latin typeface="Raleway ExtraBold"/>
                <a:ea typeface="Raleway ExtraBold"/>
                <a:cs typeface="Raleway ExtraBold"/>
                <a:sym typeface="Raleway ExtraBold"/>
              </a:endParaRPr>
            </a:p>
          </p:txBody>
        </p:sp>
        <p:sp>
          <p:nvSpPr>
            <p:cNvPr id="727" name="Google Shape;727;p44" descr=" "/>
            <p:cNvSpPr/>
            <p:nvPr/>
          </p:nvSpPr>
          <p:spPr>
            <a:xfrm rot="10800000" flipH="1">
              <a:off x="198572" y="937439"/>
              <a:ext cx="951009" cy="951009"/>
            </a:xfrm>
            <a:prstGeom prst="flowChartOffpageConnector">
              <a:avLst/>
            </a:prstGeom>
            <a:solidFill>
              <a:srgbClr val="0D78C9"/>
            </a:solidFill>
            <a:ln>
              <a:noFill/>
            </a:ln>
          </p:spPr>
          <p:txBody>
            <a:bodyPr spcFirstLastPara="1" wrap="square" lIns="59900" tIns="59900" rIns="59900" bIns="59900" anchor="ctr" anchorCtr="0">
              <a:noAutofit/>
            </a:bodyPr>
            <a:lstStyle/>
            <a:p>
              <a:pPr marL="0" lvl="0" indent="0" algn="l" rtl="0">
                <a:spcBef>
                  <a:spcPts val="0"/>
                </a:spcBef>
                <a:spcAft>
                  <a:spcPts val="0"/>
                </a:spcAft>
                <a:buNone/>
              </a:pPr>
              <a:endParaRPr/>
            </a:p>
          </p:txBody>
        </p:sp>
        <p:pic>
          <p:nvPicPr>
            <p:cNvPr id="728" name="Google Shape;728;p44" title="icons8-tailor-shirt-pattern-500.png"/>
            <p:cNvPicPr preferRelativeResize="0"/>
            <p:nvPr/>
          </p:nvPicPr>
          <p:blipFill rotWithShape="1">
            <a:blip r:embed="rId6">
              <a:alphaModFix/>
            </a:blip>
            <a:srcRect/>
            <a:stretch/>
          </p:blipFill>
          <p:spPr>
            <a:xfrm>
              <a:off x="308055" y="1134304"/>
              <a:ext cx="732041" cy="732041"/>
            </a:xfrm>
            <a:prstGeom prst="rect">
              <a:avLst/>
            </a:prstGeom>
            <a:noFill/>
            <a:ln>
              <a:noFill/>
            </a:ln>
          </p:spPr>
        </p:pic>
      </p:grpSp>
      <p:grpSp>
        <p:nvGrpSpPr>
          <p:cNvPr id="729" name="Google Shape;729;p44"/>
          <p:cNvGrpSpPr/>
          <p:nvPr/>
        </p:nvGrpSpPr>
        <p:grpSpPr>
          <a:xfrm>
            <a:off x="261184" y="2771439"/>
            <a:ext cx="4074728" cy="1318136"/>
            <a:chOff x="4675822" y="937439"/>
            <a:chExt cx="4074728" cy="1318136"/>
          </a:xfrm>
        </p:grpSpPr>
        <p:sp>
          <p:nvSpPr>
            <p:cNvPr id="730" name="Google Shape;730;p44" descr=" "/>
            <p:cNvSpPr/>
            <p:nvPr/>
          </p:nvSpPr>
          <p:spPr>
            <a:xfrm rot="10800000" flipH="1">
              <a:off x="5260350" y="1162375"/>
              <a:ext cx="3490200" cy="1093200"/>
            </a:xfrm>
            <a:prstGeom prst="snip1Rect">
              <a:avLst>
                <a:gd name="adj" fmla="val 16667"/>
              </a:avLst>
            </a:prstGeom>
            <a:solidFill>
              <a:schemeClr val="lt1"/>
            </a:solidFill>
            <a:ln w="9525" cap="flat" cmpd="sng">
              <a:solidFill>
                <a:srgbClr val="0D78C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44" descr=" "/>
            <p:cNvSpPr txBox="1"/>
            <p:nvPr/>
          </p:nvSpPr>
          <p:spPr>
            <a:xfrm>
              <a:off x="5695599" y="1592826"/>
              <a:ext cx="29136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080E23"/>
                  </a:solidFill>
                  <a:latin typeface="Raleway SemiBold"/>
                  <a:ea typeface="Raleway SemiBold"/>
                  <a:cs typeface="Raleway SemiBold"/>
                  <a:sym typeface="Raleway SemiBold"/>
                </a:rPr>
                <a:t>Our </a:t>
              </a:r>
              <a:r>
                <a:rPr lang="en" sz="1200">
                  <a:solidFill>
                    <a:srgbClr val="080E23"/>
                  </a:solidFill>
                  <a:latin typeface="Raleway ExtraBold"/>
                  <a:ea typeface="Raleway ExtraBold"/>
                  <a:cs typeface="Raleway ExtraBold"/>
                  <a:sym typeface="Raleway ExtraBold"/>
                </a:rPr>
                <a:t>easy training methods</a:t>
              </a:r>
              <a:r>
                <a:rPr lang="en" sz="1200">
                  <a:solidFill>
                    <a:srgbClr val="080E23"/>
                  </a:solidFill>
                  <a:latin typeface="Raleway SemiBold"/>
                  <a:ea typeface="Raleway SemiBold"/>
                  <a:cs typeface="Raleway SemiBold"/>
                  <a:sym typeface="Raleway SemiBold"/>
                </a:rPr>
                <a:t> make dressing up &amp; creating memories </a:t>
              </a:r>
              <a:r>
                <a:rPr lang="en" sz="1200" b="1" i="1">
                  <a:solidFill>
                    <a:srgbClr val="080E23"/>
                  </a:solidFill>
                  <a:latin typeface="Raleway"/>
                  <a:ea typeface="Raleway"/>
                  <a:cs typeface="Raleway"/>
                  <a:sym typeface="Raleway"/>
                </a:rPr>
                <a:t>fun!</a:t>
              </a:r>
              <a:endParaRPr sz="1200" b="1" i="1">
                <a:solidFill>
                  <a:srgbClr val="080E23"/>
                </a:solidFill>
                <a:latin typeface="Raleway"/>
                <a:ea typeface="Raleway"/>
                <a:cs typeface="Raleway"/>
                <a:sym typeface="Raleway"/>
              </a:endParaRPr>
            </a:p>
          </p:txBody>
        </p:sp>
        <p:sp>
          <p:nvSpPr>
            <p:cNvPr id="732" name="Google Shape;732;p44" descr=" "/>
            <p:cNvSpPr txBox="1"/>
            <p:nvPr/>
          </p:nvSpPr>
          <p:spPr>
            <a:xfrm>
              <a:off x="5695599" y="1271050"/>
              <a:ext cx="29136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rgbClr val="084D96"/>
                  </a:solidFill>
                  <a:latin typeface="Raleway ExtraBold"/>
                  <a:ea typeface="Raleway ExtraBold"/>
                  <a:cs typeface="Raleway ExtraBold"/>
                  <a:sym typeface="Raleway ExtraBold"/>
                </a:rPr>
                <a:t>Proven Training Philosophy</a:t>
              </a:r>
              <a:endParaRPr sz="1600">
                <a:solidFill>
                  <a:srgbClr val="084D96"/>
                </a:solidFill>
                <a:latin typeface="Raleway ExtraBold"/>
                <a:ea typeface="Raleway ExtraBold"/>
                <a:cs typeface="Raleway ExtraBold"/>
                <a:sym typeface="Raleway ExtraBold"/>
              </a:endParaRPr>
            </a:p>
          </p:txBody>
        </p:sp>
        <p:sp>
          <p:nvSpPr>
            <p:cNvPr id="733" name="Google Shape;733;p44" descr=" "/>
            <p:cNvSpPr/>
            <p:nvPr/>
          </p:nvSpPr>
          <p:spPr>
            <a:xfrm rot="10800000" flipH="1">
              <a:off x="4675822" y="937439"/>
              <a:ext cx="951009" cy="951009"/>
            </a:xfrm>
            <a:prstGeom prst="flowChartOffpageConnector">
              <a:avLst/>
            </a:prstGeom>
            <a:solidFill>
              <a:srgbClr val="0D78C9"/>
            </a:solidFill>
            <a:ln>
              <a:noFill/>
            </a:ln>
          </p:spPr>
          <p:txBody>
            <a:bodyPr spcFirstLastPara="1" wrap="square" lIns="59900" tIns="59900" rIns="59900" bIns="59900" anchor="ctr" anchorCtr="0">
              <a:noAutofit/>
            </a:bodyPr>
            <a:lstStyle/>
            <a:p>
              <a:pPr marL="0" lvl="0" indent="0" algn="l" rtl="0">
                <a:spcBef>
                  <a:spcPts val="0"/>
                </a:spcBef>
                <a:spcAft>
                  <a:spcPts val="0"/>
                </a:spcAft>
                <a:buNone/>
              </a:pPr>
              <a:endParaRPr/>
            </a:p>
          </p:txBody>
        </p:sp>
        <p:pic>
          <p:nvPicPr>
            <p:cNvPr id="734" name="Google Shape;734;p44" title="icons8-dog-training-512.png"/>
            <p:cNvPicPr preferRelativeResize="0"/>
            <p:nvPr/>
          </p:nvPicPr>
          <p:blipFill rotWithShape="1">
            <a:blip r:embed="rId7">
              <a:alphaModFix/>
            </a:blip>
            <a:srcRect/>
            <a:stretch/>
          </p:blipFill>
          <p:spPr>
            <a:xfrm>
              <a:off x="4819937" y="1162375"/>
              <a:ext cx="662775" cy="662775"/>
            </a:xfrm>
            <a:prstGeom prst="rect">
              <a:avLst/>
            </a:prstGeom>
            <a:noFill/>
            <a:ln>
              <a:noFill/>
            </a:ln>
          </p:spPr>
        </p:pic>
      </p:grpSp>
      <p:grpSp>
        <p:nvGrpSpPr>
          <p:cNvPr id="735" name="Google Shape;735;p44"/>
          <p:cNvGrpSpPr/>
          <p:nvPr/>
        </p:nvGrpSpPr>
        <p:grpSpPr>
          <a:xfrm>
            <a:off x="4808084" y="925589"/>
            <a:ext cx="4074728" cy="1318136"/>
            <a:chOff x="198572" y="937439"/>
            <a:chExt cx="4074728" cy="1318136"/>
          </a:xfrm>
        </p:grpSpPr>
        <p:sp>
          <p:nvSpPr>
            <p:cNvPr id="736" name="Google Shape;736;p44" descr=" "/>
            <p:cNvSpPr/>
            <p:nvPr/>
          </p:nvSpPr>
          <p:spPr>
            <a:xfrm rot="10800000" flipH="1">
              <a:off x="783100" y="1162375"/>
              <a:ext cx="3490200" cy="1093200"/>
            </a:xfrm>
            <a:prstGeom prst="snip1Rect">
              <a:avLst>
                <a:gd name="adj" fmla="val 16667"/>
              </a:avLst>
            </a:prstGeom>
            <a:solidFill>
              <a:schemeClr val="lt1"/>
            </a:solidFill>
            <a:ln w="9525" cap="flat" cmpd="sng">
              <a:solidFill>
                <a:srgbClr val="0D78C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44" descr=" "/>
            <p:cNvSpPr txBox="1"/>
            <p:nvPr/>
          </p:nvSpPr>
          <p:spPr>
            <a:xfrm>
              <a:off x="1218349" y="1592826"/>
              <a:ext cx="29136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080E23"/>
                  </a:solidFill>
                  <a:latin typeface="Raleway SemiBold"/>
                  <a:ea typeface="Raleway SemiBold"/>
                  <a:cs typeface="Raleway SemiBold"/>
                  <a:sym typeface="Raleway SemiBold"/>
                </a:rPr>
                <a:t>Using </a:t>
              </a:r>
              <a:r>
                <a:rPr lang="en" sz="1200">
                  <a:solidFill>
                    <a:srgbClr val="080E23"/>
                  </a:solidFill>
                  <a:latin typeface="Raleway ExtraBold"/>
                  <a:ea typeface="Raleway ExtraBold"/>
                  <a:cs typeface="Raleway ExtraBold"/>
                  <a:sym typeface="Raleway ExtraBold"/>
                </a:rPr>
                <a:t>cutting-edge CnC tech</a:t>
              </a:r>
              <a:r>
                <a:rPr lang="en" sz="1200">
                  <a:solidFill>
                    <a:srgbClr val="080E23"/>
                  </a:solidFill>
                  <a:latin typeface="Raleway SemiBold"/>
                  <a:ea typeface="Raleway SemiBold"/>
                  <a:cs typeface="Raleway SemiBold"/>
                  <a:sym typeface="Raleway SemiBold"/>
                </a:rPr>
                <a:t>, we can pattern, cut &amp; produce at scale.</a:t>
              </a:r>
              <a:endParaRPr sz="1200">
                <a:solidFill>
                  <a:srgbClr val="080E23"/>
                </a:solidFill>
                <a:latin typeface="Raleway SemiBold"/>
                <a:ea typeface="Raleway SemiBold"/>
                <a:cs typeface="Raleway SemiBold"/>
                <a:sym typeface="Raleway SemiBold"/>
              </a:endParaRPr>
            </a:p>
          </p:txBody>
        </p:sp>
        <p:sp>
          <p:nvSpPr>
            <p:cNvPr id="738" name="Google Shape;738;p44" descr=" "/>
            <p:cNvSpPr txBox="1"/>
            <p:nvPr/>
          </p:nvSpPr>
          <p:spPr>
            <a:xfrm>
              <a:off x="1218349" y="1271050"/>
              <a:ext cx="29136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rgbClr val="084D96"/>
                  </a:solidFill>
                  <a:latin typeface="Raleway ExtraBold"/>
                  <a:ea typeface="Raleway ExtraBold"/>
                  <a:cs typeface="Raleway ExtraBold"/>
                  <a:sym typeface="Raleway ExtraBold"/>
                </a:rPr>
                <a:t>Laser-Guided Manufacture</a:t>
              </a:r>
              <a:endParaRPr sz="1600">
                <a:solidFill>
                  <a:srgbClr val="084D96"/>
                </a:solidFill>
                <a:latin typeface="Raleway ExtraBold"/>
                <a:ea typeface="Raleway ExtraBold"/>
                <a:cs typeface="Raleway ExtraBold"/>
                <a:sym typeface="Raleway ExtraBold"/>
              </a:endParaRPr>
            </a:p>
          </p:txBody>
        </p:sp>
        <p:sp>
          <p:nvSpPr>
            <p:cNvPr id="739" name="Google Shape;739;p44" descr=" "/>
            <p:cNvSpPr/>
            <p:nvPr/>
          </p:nvSpPr>
          <p:spPr>
            <a:xfrm rot="10800000" flipH="1">
              <a:off x="198572" y="937439"/>
              <a:ext cx="951009" cy="951009"/>
            </a:xfrm>
            <a:prstGeom prst="flowChartOffpageConnector">
              <a:avLst/>
            </a:prstGeom>
            <a:solidFill>
              <a:srgbClr val="0D78C9"/>
            </a:solidFill>
            <a:ln>
              <a:noFill/>
            </a:ln>
          </p:spPr>
          <p:txBody>
            <a:bodyPr spcFirstLastPara="1" wrap="square" lIns="59900" tIns="59900" rIns="59900" bIns="59900" anchor="ctr" anchorCtr="0">
              <a:noAutofit/>
            </a:bodyPr>
            <a:lstStyle/>
            <a:p>
              <a:pPr marL="0" lvl="0" indent="0" algn="l" rtl="0">
                <a:spcBef>
                  <a:spcPts val="0"/>
                </a:spcBef>
                <a:spcAft>
                  <a:spcPts val="0"/>
                </a:spcAft>
                <a:buNone/>
              </a:pPr>
              <a:endParaRPr/>
            </a:p>
          </p:txBody>
        </p:sp>
        <p:pic>
          <p:nvPicPr>
            <p:cNvPr id="740" name="Google Shape;740;p44" title="icons8-laser-beam-250.png"/>
            <p:cNvPicPr preferRelativeResize="0"/>
            <p:nvPr/>
          </p:nvPicPr>
          <p:blipFill rotWithShape="1">
            <a:blip r:embed="rId8">
              <a:alphaModFix/>
            </a:blip>
            <a:srcRect/>
            <a:stretch/>
          </p:blipFill>
          <p:spPr>
            <a:xfrm>
              <a:off x="308055" y="1058104"/>
              <a:ext cx="732041" cy="732041"/>
            </a:xfrm>
            <a:prstGeom prst="rect">
              <a:avLst/>
            </a:prstGeom>
            <a:noFill/>
            <a:ln>
              <a:noFill/>
            </a:ln>
          </p:spPr>
        </p:pic>
      </p:grpSp>
      <p:sp>
        <p:nvSpPr>
          <p:cNvPr id="741" name="Google Shape;741;p44" descr=" "/>
          <p:cNvSpPr txBox="1"/>
          <p:nvPr/>
        </p:nvSpPr>
        <p:spPr>
          <a:xfrm>
            <a:off x="102950" y="4541100"/>
            <a:ext cx="7923600" cy="492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2200">
                <a:solidFill>
                  <a:srgbClr val="084D96"/>
                </a:solidFill>
                <a:latin typeface="Raleway ExtraBold"/>
                <a:ea typeface="Raleway ExtraBold"/>
                <a:cs typeface="Raleway ExtraBold"/>
                <a:sym typeface="Raleway ExtraBold"/>
              </a:rPr>
              <a:t>Protectable</a:t>
            </a:r>
            <a:r>
              <a:rPr lang="en" sz="2200">
                <a:solidFill>
                  <a:srgbClr val="084D96"/>
                </a:solidFill>
                <a:latin typeface="Raleway SemiBold"/>
                <a:ea typeface="Raleway SemiBold"/>
                <a:cs typeface="Raleway SemiBold"/>
                <a:sym typeface="Raleway SemiBold"/>
              </a:rPr>
              <a:t> IP. </a:t>
            </a:r>
            <a:r>
              <a:rPr lang="en" sz="2200">
                <a:solidFill>
                  <a:srgbClr val="084D96"/>
                </a:solidFill>
                <a:latin typeface="Raleway ExtraBold"/>
                <a:ea typeface="Raleway ExtraBold"/>
                <a:cs typeface="Raleway ExtraBold"/>
                <a:sym typeface="Raleway ExtraBold"/>
              </a:rPr>
              <a:t>Scalable</a:t>
            </a:r>
            <a:r>
              <a:rPr lang="en" sz="2200">
                <a:solidFill>
                  <a:srgbClr val="084D96"/>
                </a:solidFill>
                <a:latin typeface="Raleway SemiBold"/>
                <a:ea typeface="Raleway SemiBold"/>
                <a:cs typeface="Raleway SemiBold"/>
                <a:sym typeface="Raleway SemiBold"/>
              </a:rPr>
              <a:t> Manufacture. Ready for </a:t>
            </a:r>
            <a:r>
              <a:rPr lang="en" sz="2200">
                <a:solidFill>
                  <a:srgbClr val="084D96"/>
                </a:solidFill>
                <a:latin typeface="Raleway ExtraBold"/>
                <a:ea typeface="Raleway ExtraBold"/>
                <a:cs typeface="Raleway ExtraBold"/>
                <a:sym typeface="Raleway ExtraBold"/>
              </a:rPr>
              <a:t>Growth</a:t>
            </a:r>
            <a:r>
              <a:rPr lang="en" sz="2200">
                <a:solidFill>
                  <a:srgbClr val="084D96"/>
                </a:solidFill>
                <a:latin typeface="Raleway SemiBold"/>
                <a:ea typeface="Raleway SemiBold"/>
                <a:cs typeface="Raleway SemiBold"/>
                <a:sym typeface="Raleway SemiBold"/>
              </a:rPr>
              <a:t>.</a:t>
            </a:r>
            <a:endParaRPr sz="2200">
              <a:solidFill>
                <a:srgbClr val="084D96"/>
              </a:solidFill>
              <a:latin typeface="Raleway SemiBold"/>
              <a:ea typeface="Raleway SemiBold"/>
              <a:cs typeface="Raleway SemiBold"/>
              <a:sym typeface="Raleway SemiBo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45"/>
        <p:cNvGrpSpPr/>
        <p:nvPr/>
      </p:nvGrpSpPr>
      <p:grpSpPr>
        <a:xfrm>
          <a:off x="0" y="0"/>
          <a:ext cx="0" cy="0"/>
          <a:chOff x="0" y="0"/>
          <a:chExt cx="0" cy="0"/>
        </a:xfrm>
      </p:grpSpPr>
      <p:pic>
        <p:nvPicPr>
          <p:cNvPr id="746" name="Google Shape;746;p45"/>
          <p:cNvPicPr preferRelativeResize="0"/>
          <p:nvPr/>
        </p:nvPicPr>
        <p:blipFill rotWithShape="1">
          <a:blip r:embed="rId3">
            <a:alphaModFix/>
          </a:blip>
          <a:srcRect t="30" b="30"/>
          <a:stretch/>
        </p:blipFill>
        <p:spPr>
          <a:xfrm>
            <a:off x="8026554" y="3805225"/>
            <a:ext cx="1117448" cy="1338275"/>
          </a:xfrm>
          <a:prstGeom prst="rect">
            <a:avLst/>
          </a:prstGeom>
          <a:noFill/>
          <a:ln>
            <a:noFill/>
          </a:ln>
        </p:spPr>
      </p:pic>
      <p:pic>
        <p:nvPicPr>
          <p:cNvPr id="747" name="Google Shape;747;p45"/>
          <p:cNvPicPr preferRelativeResize="0"/>
          <p:nvPr/>
        </p:nvPicPr>
        <p:blipFill rotWithShape="1">
          <a:blip r:embed="rId4">
            <a:alphaModFix/>
          </a:blip>
          <a:srcRect t="30" b="40"/>
          <a:stretch/>
        </p:blipFill>
        <p:spPr>
          <a:xfrm>
            <a:off x="0" y="1"/>
            <a:ext cx="667725" cy="772687"/>
          </a:xfrm>
          <a:prstGeom prst="rect">
            <a:avLst/>
          </a:prstGeom>
          <a:noFill/>
          <a:ln>
            <a:noFill/>
          </a:ln>
        </p:spPr>
      </p:pic>
      <p:sp>
        <p:nvSpPr>
          <p:cNvPr id="748" name="Google Shape;748;p45" descr=" "/>
          <p:cNvSpPr txBox="1"/>
          <p:nvPr/>
        </p:nvSpPr>
        <p:spPr>
          <a:xfrm>
            <a:off x="198575" y="140058"/>
            <a:ext cx="7238700" cy="49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100">
                <a:solidFill>
                  <a:srgbClr val="084D96"/>
                </a:solidFill>
                <a:latin typeface="Grand Hotel"/>
                <a:ea typeface="Grand Hotel"/>
                <a:cs typeface="Grand Hotel"/>
                <a:sym typeface="Grand Hotel"/>
              </a:rPr>
              <a:t>Market Opportunity</a:t>
            </a:r>
            <a:endParaRPr sz="3100">
              <a:solidFill>
                <a:srgbClr val="084D96"/>
              </a:solidFill>
              <a:latin typeface="Grand Hotel"/>
              <a:ea typeface="Grand Hotel"/>
              <a:cs typeface="Grand Hotel"/>
              <a:sym typeface="Grand Hotel"/>
            </a:endParaRPr>
          </a:p>
        </p:txBody>
      </p:sp>
      <p:sp>
        <p:nvSpPr>
          <p:cNvPr id="749" name="Google Shape;749;p45" descr=" "/>
          <p:cNvSpPr/>
          <p:nvPr/>
        </p:nvSpPr>
        <p:spPr>
          <a:xfrm rot="10800000" flipH="1">
            <a:off x="5312150" y="1015813"/>
            <a:ext cx="3440100" cy="3440100"/>
          </a:xfrm>
          <a:prstGeom prst="flowChartOffpageConnector">
            <a:avLst/>
          </a:prstGeom>
          <a:solidFill>
            <a:srgbClr val="FE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45" descr=" "/>
          <p:cNvSpPr/>
          <p:nvPr/>
        </p:nvSpPr>
        <p:spPr>
          <a:xfrm rot="10800000" flipH="1">
            <a:off x="3429575" y="1848925"/>
            <a:ext cx="2607000" cy="2607000"/>
          </a:xfrm>
          <a:prstGeom prst="flowChartOffpageConnector">
            <a:avLst/>
          </a:prstGeom>
          <a:solidFill>
            <a:srgbClr val="F5CD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45" descr=" "/>
          <p:cNvSpPr/>
          <p:nvPr/>
        </p:nvSpPr>
        <p:spPr>
          <a:xfrm rot="10800000" flipH="1">
            <a:off x="2274225" y="2750425"/>
            <a:ext cx="1705500" cy="1705500"/>
          </a:xfrm>
          <a:prstGeom prst="flowChartOffpageConnector">
            <a:avLst/>
          </a:prstGeom>
          <a:solidFill>
            <a:srgbClr val="0D78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45" descr=" "/>
          <p:cNvSpPr txBox="1"/>
          <p:nvPr/>
        </p:nvSpPr>
        <p:spPr>
          <a:xfrm>
            <a:off x="6876350" y="1704925"/>
            <a:ext cx="1796400" cy="3387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a:solidFill>
                  <a:srgbClr val="080E23"/>
                </a:solidFill>
                <a:latin typeface="Raleway Black"/>
                <a:ea typeface="Raleway Black"/>
                <a:cs typeface="Raleway Black"/>
                <a:sym typeface="Raleway Black"/>
              </a:rPr>
              <a:t>TAM</a:t>
            </a:r>
            <a:endParaRPr sz="1000">
              <a:solidFill>
                <a:srgbClr val="080E23"/>
              </a:solidFill>
              <a:latin typeface="Raleway Black"/>
              <a:ea typeface="Raleway Black"/>
              <a:cs typeface="Raleway Black"/>
              <a:sym typeface="Raleway Black"/>
            </a:endParaRPr>
          </a:p>
        </p:txBody>
      </p:sp>
      <p:sp>
        <p:nvSpPr>
          <p:cNvPr id="753" name="Google Shape;753;p45" descr=" "/>
          <p:cNvSpPr txBox="1"/>
          <p:nvPr/>
        </p:nvSpPr>
        <p:spPr>
          <a:xfrm>
            <a:off x="6876350" y="1870150"/>
            <a:ext cx="1796400" cy="723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3500">
                <a:solidFill>
                  <a:srgbClr val="080E23"/>
                </a:solidFill>
                <a:latin typeface="Grand Hotel"/>
                <a:ea typeface="Grand Hotel"/>
                <a:cs typeface="Grand Hotel"/>
                <a:sym typeface="Grand Hotel"/>
              </a:rPr>
              <a:t>$273.4B</a:t>
            </a:r>
            <a:endParaRPr sz="3500">
              <a:solidFill>
                <a:srgbClr val="080E23"/>
              </a:solidFill>
              <a:latin typeface="Grand Hotel"/>
              <a:ea typeface="Grand Hotel"/>
              <a:cs typeface="Grand Hotel"/>
              <a:sym typeface="Grand Hotel"/>
            </a:endParaRPr>
          </a:p>
        </p:txBody>
      </p:sp>
      <p:sp>
        <p:nvSpPr>
          <p:cNvPr id="754" name="Google Shape;754;p45" descr=" "/>
          <p:cNvSpPr txBox="1"/>
          <p:nvPr/>
        </p:nvSpPr>
        <p:spPr>
          <a:xfrm>
            <a:off x="6876350" y="2451633"/>
            <a:ext cx="1796400" cy="492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a:solidFill>
                  <a:srgbClr val="080E23"/>
                </a:solidFill>
                <a:latin typeface="Raleway Black"/>
                <a:ea typeface="Raleway Black"/>
                <a:cs typeface="Raleway Black"/>
                <a:sym typeface="Raleway Black"/>
              </a:rPr>
              <a:t>2025 GLOBAL PET MERCHANDISE MARKET</a:t>
            </a:r>
            <a:endParaRPr sz="1000">
              <a:solidFill>
                <a:srgbClr val="080E23"/>
              </a:solidFill>
              <a:latin typeface="Raleway Black"/>
              <a:ea typeface="Raleway Black"/>
              <a:cs typeface="Raleway Black"/>
              <a:sym typeface="Raleway Black"/>
            </a:endParaRPr>
          </a:p>
        </p:txBody>
      </p:sp>
      <p:sp>
        <p:nvSpPr>
          <p:cNvPr id="755" name="Google Shape;755;p45" descr=" "/>
          <p:cNvSpPr txBox="1"/>
          <p:nvPr/>
        </p:nvSpPr>
        <p:spPr>
          <a:xfrm>
            <a:off x="4160675" y="2385613"/>
            <a:ext cx="1796400" cy="3387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a:solidFill>
                  <a:srgbClr val="080E23"/>
                </a:solidFill>
                <a:latin typeface="Raleway Black"/>
                <a:ea typeface="Raleway Black"/>
                <a:cs typeface="Raleway Black"/>
                <a:sym typeface="Raleway Black"/>
              </a:rPr>
              <a:t>SAM</a:t>
            </a:r>
            <a:endParaRPr sz="1000">
              <a:solidFill>
                <a:srgbClr val="080E23"/>
              </a:solidFill>
              <a:latin typeface="Raleway Black"/>
              <a:ea typeface="Raleway Black"/>
              <a:cs typeface="Raleway Black"/>
              <a:sym typeface="Raleway Black"/>
            </a:endParaRPr>
          </a:p>
        </p:txBody>
      </p:sp>
      <p:sp>
        <p:nvSpPr>
          <p:cNvPr id="756" name="Google Shape;756;p45" descr=" "/>
          <p:cNvSpPr txBox="1"/>
          <p:nvPr/>
        </p:nvSpPr>
        <p:spPr>
          <a:xfrm>
            <a:off x="4160675" y="2550838"/>
            <a:ext cx="1796400" cy="723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3500">
                <a:solidFill>
                  <a:srgbClr val="080E23"/>
                </a:solidFill>
                <a:latin typeface="Grand Hotel"/>
                <a:ea typeface="Grand Hotel"/>
                <a:cs typeface="Grand Hotel"/>
                <a:sym typeface="Grand Hotel"/>
              </a:rPr>
              <a:t>$157B</a:t>
            </a:r>
            <a:endParaRPr sz="3500">
              <a:solidFill>
                <a:srgbClr val="080E23"/>
              </a:solidFill>
              <a:latin typeface="Grand Hotel"/>
              <a:ea typeface="Grand Hotel"/>
              <a:cs typeface="Grand Hotel"/>
              <a:sym typeface="Grand Hotel"/>
            </a:endParaRPr>
          </a:p>
        </p:txBody>
      </p:sp>
      <p:sp>
        <p:nvSpPr>
          <p:cNvPr id="757" name="Google Shape;757;p45" descr=" "/>
          <p:cNvSpPr txBox="1"/>
          <p:nvPr/>
        </p:nvSpPr>
        <p:spPr>
          <a:xfrm>
            <a:off x="4160675" y="3132321"/>
            <a:ext cx="1796400" cy="492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a:solidFill>
                  <a:srgbClr val="080E23"/>
                </a:solidFill>
                <a:latin typeface="Raleway Black"/>
                <a:ea typeface="Raleway Black"/>
                <a:cs typeface="Raleway Black"/>
                <a:sym typeface="Raleway Black"/>
              </a:rPr>
              <a:t>US PET MERCHANDISE MARKET</a:t>
            </a:r>
            <a:endParaRPr sz="1000">
              <a:solidFill>
                <a:srgbClr val="080E23"/>
              </a:solidFill>
              <a:latin typeface="Raleway Black"/>
              <a:ea typeface="Raleway Black"/>
              <a:cs typeface="Raleway Black"/>
              <a:sym typeface="Raleway Black"/>
            </a:endParaRPr>
          </a:p>
        </p:txBody>
      </p:sp>
      <p:sp>
        <p:nvSpPr>
          <p:cNvPr id="758" name="Google Shape;758;p45" descr=" "/>
          <p:cNvSpPr txBox="1"/>
          <p:nvPr/>
        </p:nvSpPr>
        <p:spPr>
          <a:xfrm>
            <a:off x="2273927" y="3134732"/>
            <a:ext cx="1626000" cy="3387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a:solidFill>
                  <a:srgbClr val="FFFFFF"/>
                </a:solidFill>
                <a:latin typeface="Raleway Black"/>
                <a:ea typeface="Raleway Black"/>
                <a:cs typeface="Raleway Black"/>
                <a:sym typeface="Raleway Black"/>
              </a:rPr>
              <a:t>SOM</a:t>
            </a:r>
            <a:endParaRPr sz="1000">
              <a:solidFill>
                <a:srgbClr val="FFFFFF"/>
              </a:solidFill>
              <a:latin typeface="Raleway Black"/>
              <a:ea typeface="Raleway Black"/>
              <a:cs typeface="Raleway Black"/>
              <a:sym typeface="Raleway Black"/>
            </a:endParaRPr>
          </a:p>
        </p:txBody>
      </p:sp>
      <p:sp>
        <p:nvSpPr>
          <p:cNvPr id="759" name="Google Shape;759;p45" descr=" "/>
          <p:cNvSpPr txBox="1"/>
          <p:nvPr/>
        </p:nvSpPr>
        <p:spPr>
          <a:xfrm>
            <a:off x="2273927" y="3299957"/>
            <a:ext cx="1626000" cy="723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3500">
                <a:solidFill>
                  <a:srgbClr val="FFFFFF"/>
                </a:solidFill>
                <a:latin typeface="Grand Hotel"/>
                <a:ea typeface="Grand Hotel"/>
                <a:cs typeface="Grand Hotel"/>
                <a:sym typeface="Grand Hotel"/>
              </a:rPr>
              <a:t>$2.75B</a:t>
            </a:r>
            <a:endParaRPr sz="3500">
              <a:solidFill>
                <a:srgbClr val="FFFFFF"/>
              </a:solidFill>
              <a:latin typeface="Grand Hotel"/>
              <a:ea typeface="Grand Hotel"/>
              <a:cs typeface="Grand Hotel"/>
              <a:sym typeface="Grand Hotel"/>
            </a:endParaRPr>
          </a:p>
        </p:txBody>
      </p:sp>
      <p:sp>
        <p:nvSpPr>
          <p:cNvPr id="760" name="Google Shape;760;p45" descr=" "/>
          <p:cNvSpPr txBox="1"/>
          <p:nvPr/>
        </p:nvSpPr>
        <p:spPr>
          <a:xfrm>
            <a:off x="2273927" y="3881440"/>
            <a:ext cx="1626000" cy="492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a:solidFill>
                  <a:srgbClr val="FFFFFF"/>
                </a:solidFill>
                <a:latin typeface="Raleway Black"/>
                <a:ea typeface="Raleway Black"/>
                <a:cs typeface="Raleway Black"/>
                <a:sym typeface="Raleway Black"/>
              </a:rPr>
              <a:t>2030 PET CLOTHING MARKET</a:t>
            </a:r>
            <a:endParaRPr sz="1000">
              <a:solidFill>
                <a:srgbClr val="FFFFFF"/>
              </a:solidFill>
              <a:latin typeface="Raleway Black"/>
              <a:ea typeface="Raleway Black"/>
              <a:cs typeface="Raleway Black"/>
              <a:sym typeface="Raleway Black"/>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64"/>
        <p:cNvGrpSpPr/>
        <p:nvPr/>
      </p:nvGrpSpPr>
      <p:grpSpPr>
        <a:xfrm>
          <a:off x="0" y="0"/>
          <a:ext cx="0" cy="0"/>
          <a:chOff x="0" y="0"/>
          <a:chExt cx="0" cy="0"/>
        </a:xfrm>
      </p:grpSpPr>
      <p:pic>
        <p:nvPicPr>
          <p:cNvPr id="765" name="Google Shape;765;p46"/>
          <p:cNvPicPr preferRelativeResize="0"/>
          <p:nvPr/>
        </p:nvPicPr>
        <p:blipFill rotWithShape="1">
          <a:blip r:embed="rId3">
            <a:alphaModFix/>
          </a:blip>
          <a:srcRect t="30" b="30"/>
          <a:stretch/>
        </p:blipFill>
        <p:spPr>
          <a:xfrm>
            <a:off x="8026554" y="3805225"/>
            <a:ext cx="1117448" cy="1338275"/>
          </a:xfrm>
          <a:prstGeom prst="rect">
            <a:avLst/>
          </a:prstGeom>
          <a:noFill/>
          <a:ln>
            <a:noFill/>
          </a:ln>
        </p:spPr>
      </p:pic>
      <p:pic>
        <p:nvPicPr>
          <p:cNvPr id="766" name="Google Shape;766;p46"/>
          <p:cNvPicPr preferRelativeResize="0"/>
          <p:nvPr/>
        </p:nvPicPr>
        <p:blipFill rotWithShape="1">
          <a:blip r:embed="rId4">
            <a:alphaModFix/>
          </a:blip>
          <a:srcRect t="30" b="40"/>
          <a:stretch/>
        </p:blipFill>
        <p:spPr>
          <a:xfrm>
            <a:off x="0" y="1"/>
            <a:ext cx="667725" cy="772687"/>
          </a:xfrm>
          <a:prstGeom prst="rect">
            <a:avLst/>
          </a:prstGeom>
          <a:noFill/>
          <a:ln>
            <a:noFill/>
          </a:ln>
        </p:spPr>
      </p:pic>
      <p:sp>
        <p:nvSpPr>
          <p:cNvPr id="767" name="Google Shape;767;p46" descr=" "/>
          <p:cNvSpPr txBox="1"/>
          <p:nvPr/>
        </p:nvSpPr>
        <p:spPr>
          <a:xfrm>
            <a:off x="198575" y="140058"/>
            <a:ext cx="7238700" cy="49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100">
                <a:solidFill>
                  <a:srgbClr val="084D96"/>
                </a:solidFill>
                <a:latin typeface="Grand Hotel"/>
                <a:ea typeface="Grand Hotel"/>
                <a:cs typeface="Grand Hotel"/>
                <a:sym typeface="Grand Hotel"/>
              </a:rPr>
              <a:t>Projections</a:t>
            </a:r>
            <a:endParaRPr sz="3100">
              <a:solidFill>
                <a:srgbClr val="084D96"/>
              </a:solidFill>
              <a:latin typeface="Grand Hotel"/>
              <a:ea typeface="Grand Hotel"/>
              <a:cs typeface="Grand Hotel"/>
              <a:sym typeface="Grand Hotel"/>
            </a:endParaRPr>
          </a:p>
        </p:txBody>
      </p:sp>
      <p:sp>
        <p:nvSpPr>
          <p:cNvPr id="768" name="Google Shape;768;p46" descr=" "/>
          <p:cNvSpPr/>
          <p:nvPr/>
        </p:nvSpPr>
        <p:spPr>
          <a:xfrm>
            <a:off x="7711200" y="763600"/>
            <a:ext cx="975600" cy="4379700"/>
          </a:xfrm>
          <a:prstGeom prst="rect">
            <a:avLst/>
          </a:prstGeom>
          <a:solidFill>
            <a:srgbClr val="0D78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46" descr=" "/>
          <p:cNvSpPr/>
          <p:nvPr/>
        </p:nvSpPr>
        <p:spPr>
          <a:xfrm>
            <a:off x="6278400" y="2362500"/>
            <a:ext cx="975600" cy="2780700"/>
          </a:xfrm>
          <a:prstGeom prst="rect">
            <a:avLst/>
          </a:prstGeom>
          <a:solidFill>
            <a:srgbClr val="0D78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46" descr=" "/>
          <p:cNvSpPr/>
          <p:nvPr/>
        </p:nvSpPr>
        <p:spPr>
          <a:xfrm>
            <a:off x="4845600" y="3287500"/>
            <a:ext cx="975600" cy="1855800"/>
          </a:xfrm>
          <a:prstGeom prst="rect">
            <a:avLst/>
          </a:prstGeom>
          <a:solidFill>
            <a:srgbClr val="0D78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46" descr=" "/>
          <p:cNvSpPr/>
          <p:nvPr/>
        </p:nvSpPr>
        <p:spPr>
          <a:xfrm>
            <a:off x="3412800" y="3904300"/>
            <a:ext cx="975600" cy="1239000"/>
          </a:xfrm>
          <a:prstGeom prst="rect">
            <a:avLst/>
          </a:prstGeom>
          <a:solidFill>
            <a:srgbClr val="0D78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46" descr=" "/>
          <p:cNvSpPr/>
          <p:nvPr/>
        </p:nvSpPr>
        <p:spPr>
          <a:xfrm>
            <a:off x="1980000" y="4043425"/>
            <a:ext cx="975600" cy="1100100"/>
          </a:xfrm>
          <a:prstGeom prst="rect">
            <a:avLst/>
          </a:prstGeom>
          <a:solidFill>
            <a:srgbClr val="0D78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46" descr=" "/>
          <p:cNvSpPr txBox="1"/>
          <p:nvPr/>
        </p:nvSpPr>
        <p:spPr>
          <a:xfrm>
            <a:off x="1980000" y="4590475"/>
            <a:ext cx="975600" cy="310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rgbClr val="FFFFFF"/>
                </a:solidFill>
                <a:latin typeface="Grand Hotel"/>
                <a:ea typeface="Grand Hotel"/>
                <a:cs typeface="Grand Hotel"/>
                <a:sym typeface="Grand Hotel"/>
              </a:rPr>
              <a:t>2024</a:t>
            </a:r>
            <a:endParaRPr sz="1800">
              <a:solidFill>
                <a:srgbClr val="FFFFFF"/>
              </a:solidFill>
              <a:latin typeface="Grand Hotel"/>
              <a:ea typeface="Grand Hotel"/>
              <a:cs typeface="Grand Hotel"/>
              <a:sym typeface="Grand Hotel"/>
            </a:endParaRPr>
          </a:p>
        </p:txBody>
      </p:sp>
      <p:sp>
        <p:nvSpPr>
          <p:cNvPr id="774" name="Google Shape;774;p46" descr=" "/>
          <p:cNvSpPr txBox="1"/>
          <p:nvPr/>
        </p:nvSpPr>
        <p:spPr>
          <a:xfrm>
            <a:off x="3412800" y="4590475"/>
            <a:ext cx="975600" cy="310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rgbClr val="FFFFFF"/>
                </a:solidFill>
                <a:latin typeface="Grand Hotel"/>
                <a:ea typeface="Grand Hotel"/>
                <a:cs typeface="Grand Hotel"/>
                <a:sym typeface="Grand Hotel"/>
              </a:rPr>
              <a:t>2025</a:t>
            </a:r>
            <a:endParaRPr sz="1800">
              <a:solidFill>
                <a:srgbClr val="FFFFFF"/>
              </a:solidFill>
              <a:latin typeface="Grand Hotel"/>
              <a:ea typeface="Grand Hotel"/>
              <a:cs typeface="Grand Hotel"/>
              <a:sym typeface="Grand Hotel"/>
            </a:endParaRPr>
          </a:p>
        </p:txBody>
      </p:sp>
      <p:sp>
        <p:nvSpPr>
          <p:cNvPr id="775" name="Google Shape;775;p46" descr=" "/>
          <p:cNvSpPr txBox="1"/>
          <p:nvPr/>
        </p:nvSpPr>
        <p:spPr>
          <a:xfrm>
            <a:off x="4845600" y="4590475"/>
            <a:ext cx="975600" cy="310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rgbClr val="FFFFFF"/>
                </a:solidFill>
                <a:latin typeface="Grand Hotel"/>
                <a:ea typeface="Grand Hotel"/>
                <a:cs typeface="Grand Hotel"/>
                <a:sym typeface="Grand Hotel"/>
              </a:rPr>
              <a:t>2026</a:t>
            </a:r>
            <a:endParaRPr sz="1800">
              <a:solidFill>
                <a:srgbClr val="FFFFFF"/>
              </a:solidFill>
              <a:latin typeface="Grand Hotel"/>
              <a:ea typeface="Grand Hotel"/>
              <a:cs typeface="Grand Hotel"/>
              <a:sym typeface="Grand Hotel"/>
            </a:endParaRPr>
          </a:p>
        </p:txBody>
      </p:sp>
      <p:sp>
        <p:nvSpPr>
          <p:cNvPr id="776" name="Google Shape;776;p46" descr=" "/>
          <p:cNvSpPr txBox="1"/>
          <p:nvPr/>
        </p:nvSpPr>
        <p:spPr>
          <a:xfrm>
            <a:off x="6278400" y="4587240"/>
            <a:ext cx="975600" cy="310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rgbClr val="FFFFFF"/>
                </a:solidFill>
                <a:latin typeface="Grand Hotel"/>
                <a:ea typeface="Grand Hotel"/>
                <a:cs typeface="Grand Hotel"/>
                <a:sym typeface="Grand Hotel"/>
              </a:rPr>
              <a:t>2027</a:t>
            </a:r>
            <a:endParaRPr sz="1800">
              <a:solidFill>
                <a:srgbClr val="FFFFFF"/>
              </a:solidFill>
              <a:latin typeface="Grand Hotel"/>
              <a:ea typeface="Grand Hotel"/>
              <a:cs typeface="Grand Hotel"/>
              <a:sym typeface="Grand Hotel"/>
            </a:endParaRPr>
          </a:p>
        </p:txBody>
      </p:sp>
      <p:sp>
        <p:nvSpPr>
          <p:cNvPr id="777" name="Google Shape;777;p46" descr=" "/>
          <p:cNvSpPr txBox="1"/>
          <p:nvPr/>
        </p:nvSpPr>
        <p:spPr>
          <a:xfrm>
            <a:off x="7711200" y="4587240"/>
            <a:ext cx="975600" cy="310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rgbClr val="FFFFFF"/>
                </a:solidFill>
                <a:latin typeface="Grand Hotel"/>
                <a:ea typeface="Grand Hotel"/>
                <a:cs typeface="Grand Hotel"/>
                <a:sym typeface="Grand Hotel"/>
              </a:rPr>
              <a:t>2028</a:t>
            </a:r>
            <a:endParaRPr sz="1800">
              <a:solidFill>
                <a:srgbClr val="FFFFFF"/>
              </a:solidFill>
              <a:latin typeface="Grand Hotel"/>
              <a:ea typeface="Grand Hotel"/>
              <a:cs typeface="Grand Hotel"/>
              <a:sym typeface="Grand Hotel"/>
            </a:endParaRPr>
          </a:p>
        </p:txBody>
      </p:sp>
      <p:sp>
        <p:nvSpPr>
          <p:cNvPr id="778" name="Google Shape;778;p46" descr=" "/>
          <p:cNvSpPr txBox="1"/>
          <p:nvPr/>
        </p:nvSpPr>
        <p:spPr>
          <a:xfrm>
            <a:off x="1980000" y="3606800"/>
            <a:ext cx="975600" cy="51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500">
                <a:solidFill>
                  <a:srgbClr val="084D96"/>
                </a:solidFill>
                <a:latin typeface="Raleway ExtraBold"/>
                <a:ea typeface="Raleway ExtraBold"/>
                <a:cs typeface="Raleway ExtraBold"/>
                <a:sym typeface="Raleway ExtraBold"/>
              </a:rPr>
              <a:t>$42.7k</a:t>
            </a:r>
            <a:endParaRPr sz="1500">
              <a:solidFill>
                <a:srgbClr val="084D96"/>
              </a:solidFill>
              <a:latin typeface="Raleway ExtraBold"/>
              <a:ea typeface="Raleway ExtraBold"/>
              <a:cs typeface="Raleway ExtraBold"/>
              <a:sym typeface="Raleway ExtraBold"/>
            </a:endParaRPr>
          </a:p>
        </p:txBody>
      </p:sp>
      <p:sp>
        <p:nvSpPr>
          <p:cNvPr id="779" name="Google Shape;779;p46" descr=" "/>
          <p:cNvSpPr txBox="1"/>
          <p:nvPr/>
        </p:nvSpPr>
        <p:spPr>
          <a:xfrm>
            <a:off x="3412800" y="3467800"/>
            <a:ext cx="975600" cy="51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500">
                <a:solidFill>
                  <a:srgbClr val="084D96"/>
                </a:solidFill>
                <a:latin typeface="Raleway ExtraBold"/>
                <a:ea typeface="Raleway ExtraBold"/>
                <a:cs typeface="Raleway ExtraBold"/>
                <a:sym typeface="Raleway ExtraBold"/>
              </a:rPr>
              <a:t>$171k</a:t>
            </a:r>
            <a:endParaRPr sz="1500">
              <a:solidFill>
                <a:srgbClr val="084D96"/>
              </a:solidFill>
              <a:latin typeface="Raleway ExtraBold"/>
              <a:ea typeface="Raleway ExtraBold"/>
              <a:cs typeface="Raleway ExtraBold"/>
              <a:sym typeface="Raleway ExtraBold"/>
            </a:endParaRPr>
          </a:p>
        </p:txBody>
      </p:sp>
      <p:sp>
        <p:nvSpPr>
          <p:cNvPr id="780" name="Google Shape;780;p46" descr=" "/>
          <p:cNvSpPr txBox="1"/>
          <p:nvPr/>
        </p:nvSpPr>
        <p:spPr>
          <a:xfrm>
            <a:off x="4845600" y="2846650"/>
            <a:ext cx="975600" cy="51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500">
                <a:solidFill>
                  <a:srgbClr val="084D96"/>
                </a:solidFill>
                <a:latin typeface="Raleway ExtraBold"/>
                <a:ea typeface="Raleway ExtraBold"/>
                <a:cs typeface="Raleway ExtraBold"/>
                <a:sym typeface="Raleway ExtraBold"/>
              </a:rPr>
              <a:t>$1m</a:t>
            </a:r>
            <a:endParaRPr sz="1500">
              <a:solidFill>
                <a:srgbClr val="084D96"/>
              </a:solidFill>
              <a:latin typeface="Raleway ExtraBold"/>
              <a:ea typeface="Raleway ExtraBold"/>
              <a:cs typeface="Raleway ExtraBold"/>
              <a:sym typeface="Raleway ExtraBold"/>
            </a:endParaRPr>
          </a:p>
        </p:txBody>
      </p:sp>
      <p:sp>
        <p:nvSpPr>
          <p:cNvPr id="781" name="Google Shape;781;p46" descr=" "/>
          <p:cNvSpPr txBox="1"/>
          <p:nvPr/>
        </p:nvSpPr>
        <p:spPr>
          <a:xfrm>
            <a:off x="6278400" y="1926000"/>
            <a:ext cx="975600" cy="51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500">
                <a:solidFill>
                  <a:srgbClr val="084D96"/>
                </a:solidFill>
                <a:latin typeface="Raleway ExtraBold"/>
                <a:ea typeface="Raleway ExtraBold"/>
                <a:cs typeface="Raleway ExtraBold"/>
                <a:sym typeface="Raleway ExtraBold"/>
              </a:rPr>
              <a:t>$2.7m</a:t>
            </a:r>
            <a:endParaRPr sz="1500">
              <a:solidFill>
                <a:srgbClr val="084D96"/>
              </a:solidFill>
              <a:latin typeface="Raleway ExtraBold"/>
              <a:ea typeface="Raleway ExtraBold"/>
              <a:cs typeface="Raleway ExtraBold"/>
              <a:sym typeface="Raleway ExtraBold"/>
            </a:endParaRPr>
          </a:p>
        </p:txBody>
      </p:sp>
      <p:sp>
        <p:nvSpPr>
          <p:cNvPr id="782" name="Google Shape;782;p46" descr=" "/>
          <p:cNvSpPr txBox="1"/>
          <p:nvPr/>
        </p:nvSpPr>
        <p:spPr>
          <a:xfrm>
            <a:off x="7711200" y="327100"/>
            <a:ext cx="975600" cy="51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500">
                <a:solidFill>
                  <a:srgbClr val="084D96"/>
                </a:solidFill>
                <a:latin typeface="Raleway ExtraBold"/>
                <a:ea typeface="Raleway ExtraBold"/>
                <a:cs typeface="Raleway ExtraBold"/>
                <a:sym typeface="Raleway ExtraBold"/>
              </a:rPr>
              <a:t>$5.1m</a:t>
            </a:r>
            <a:endParaRPr sz="1500">
              <a:solidFill>
                <a:srgbClr val="084D96"/>
              </a:solidFill>
              <a:latin typeface="Raleway ExtraBold"/>
              <a:ea typeface="Raleway ExtraBold"/>
              <a:cs typeface="Raleway ExtraBold"/>
              <a:sym typeface="Raleway ExtraBold"/>
            </a:endParaRPr>
          </a:p>
        </p:txBody>
      </p:sp>
      <p:grpSp>
        <p:nvGrpSpPr>
          <p:cNvPr id="783" name="Google Shape;783;p46"/>
          <p:cNvGrpSpPr/>
          <p:nvPr/>
        </p:nvGrpSpPr>
        <p:grpSpPr>
          <a:xfrm>
            <a:off x="239513" y="936704"/>
            <a:ext cx="3301963" cy="1032979"/>
            <a:chOff x="809238" y="2050129"/>
            <a:chExt cx="3301963" cy="1032979"/>
          </a:xfrm>
        </p:grpSpPr>
        <p:sp>
          <p:nvSpPr>
            <p:cNvPr id="784" name="Google Shape;784;p46" descr=" "/>
            <p:cNvSpPr/>
            <p:nvPr/>
          </p:nvSpPr>
          <p:spPr>
            <a:xfrm rot="10800000" flipH="1">
              <a:off x="1493100" y="2136725"/>
              <a:ext cx="2618100" cy="818700"/>
            </a:xfrm>
            <a:prstGeom prst="snip1Rect">
              <a:avLst>
                <a:gd name="adj" fmla="val 16667"/>
              </a:avLst>
            </a:prstGeom>
            <a:solidFill>
              <a:schemeClr val="lt1"/>
            </a:solidFill>
            <a:ln w="9525" cap="flat" cmpd="sng">
              <a:solidFill>
                <a:srgbClr val="F5CDB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46" descr=" "/>
            <p:cNvSpPr/>
            <p:nvPr/>
          </p:nvSpPr>
          <p:spPr>
            <a:xfrm rot="-5400000" flipH="1">
              <a:off x="810250" y="2049116"/>
              <a:ext cx="991900" cy="993925"/>
            </a:xfrm>
            <a:prstGeom prst="flowChartOffpageConnector">
              <a:avLst/>
            </a:prstGeom>
            <a:solidFill>
              <a:srgbClr val="0D78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86" name="Google Shape;786;p46" title="icons8-price-tag-512.png"/>
            <p:cNvPicPr preferRelativeResize="0"/>
            <p:nvPr/>
          </p:nvPicPr>
          <p:blipFill rotWithShape="1">
            <a:blip r:embed="rId5">
              <a:alphaModFix/>
            </a:blip>
            <a:srcRect/>
            <a:stretch/>
          </p:blipFill>
          <p:spPr>
            <a:xfrm>
              <a:off x="877175" y="2184432"/>
              <a:ext cx="723338" cy="723300"/>
            </a:xfrm>
            <a:prstGeom prst="rect">
              <a:avLst/>
            </a:prstGeom>
            <a:noFill/>
            <a:ln>
              <a:noFill/>
            </a:ln>
          </p:spPr>
        </p:pic>
        <p:sp>
          <p:nvSpPr>
            <p:cNvPr id="787" name="Google Shape;787;p46" descr=" "/>
            <p:cNvSpPr txBox="1"/>
            <p:nvPr/>
          </p:nvSpPr>
          <p:spPr>
            <a:xfrm>
              <a:off x="1846200" y="2085225"/>
              <a:ext cx="1796400" cy="72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500">
                  <a:solidFill>
                    <a:srgbClr val="0056C3"/>
                  </a:solidFill>
                  <a:latin typeface="Grand Hotel"/>
                  <a:ea typeface="Grand Hotel"/>
                  <a:cs typeface="Grand Hotel"/>
                  <a:sym typeface="Grand Hotel"/>
                </a:rPr>
                <a:t>$85.50</a:t>
              </a:r>
              <a:endParaRPr sz="3500">
                <a:solidFill>
                  <a:srgbClr val="0056C3"/>
                </a:solidFill>
                <a:latin typeface="Grand Hotel"/>
                <a:ea typeface="Grand Hotel"/>
                <a:cs typeface="Grand Hotel"/>
                <a:sym typeface="Grand Hotel"/>
              </a:endParaRPr>
            </a:p>
          </p:txBody>
        </p:sp>
        <p:sp>
          <p:nvSpPr>
            <p:cNvPr id="788" name="Google Shape;788;p46" descr=" "/>
            <p:cNvSpPr txBox="1"/>
            <p:nvPr/>
          </p:nvSpPr>
          <p:spPr>
            <a:xfrm>
              <a:off x="1846200" y="2590508"/>
              <a:ext cx="1796400" cy="49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080E23"/>
                  </a:solidFill>
                  <a:latin typeface="Raleway Black"/>
                  <a:ea typeface="Raleway Black"/>
                  <a:cs typeface="Raleway Black"/>
                  <a:sym typeface="Raleway Black"/>
                </a:rPr>
                <a:t>AVERAGE ORDER VALUE</a:t>
              </a:r>
              <a:endParaRPr sz="1000">
                <a:solidFill>
                  <a:srgbClr val="080E23"/>
                </a:solidFill>
                <a:latin typeface="Raleway Black"/>
                <a:ea typeface="Raleway Black"/>
                <a:cs typeface="Raleway Black"/>
                <a:sym typeface="Raleway Black"/>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92"/>
        <p:cNvGrpSpPr/>
        <p:nvPr/>
      </p:nvGrpSpPr>
      <p:grpSpPr>
        <a:xfrm>
          <a:off x="0" y="0"/>
          <a:ext cx="0" cy="0"/>
          <a:chOff x="0" y="0"/>
          <a:chExt cx="0" cy="0"/>
        </a:xfrm>
      </p:grpSpPr>
      <p:pic>
        <p:nvPicPr>
          <p:cNvPr id="793" name="Google Shape;793;p47"/>
          <p:cNvPicPr preferRelativeResize="0"/>
          <p:nvPr/>
        </p:nvPicPr>
        <p:blipFill rotWithShape="1">
          <a:blip r:embed="rId3">
            <a:alphaModFix/>
          </a:blip>
          <a:srcRect t="30" b="30"/>
          <a:stretch/>
        </p:blipFill>
        <p:spPr>
          <a:xfrm>
            <a:off x="8254201" y="4077862"/>
            <a:ext cx="889800" cy="1065639"/>
          </a:xfrm>
          <a:prstGeom prst="rect">
            <a:avLst/>
          </a:prstGeom>
          <a:noFill/>
          <a:ln>
            <a:noFill/>
          </a:ln>
        </p:spPr>
      </p:pic>
      <p:pic>
        <p:nvPicPr>
          <p:cNvPr id="794" name="Google Shape;794;p47"/>
          <p:cNvPicPr preferRelativeResize="0"/>
          <p:nvPr/>
        </p:nvPicPr>
        <p:blipFill rotWithShape="1">
          <a:blip r:embed="rId4">
            <a:alphaModFix/>
          </a:blip>
          <a:srcRect t="30" b="40"/>
          <a:stretch/>
        </p:blipFill>
        <p:spPr>
          <a:xfrm>
            <a:off x="0" y="1"/>
            <a:ext cx="667725" cy="772687"/>
          </a:xfrm>
          <a:prstGeom prst="rect">
            <a:avLst/>
          </a:prstGeom>
          <a:noFill/>
          <a:ln>
            <a:noFill/>
          </a:ln>
        </p:spPr>
      </p:pic>
      <p:sp>
        <p:nvSpPr>
          <p:cNvPr id="795" name="Google Shape;795;p47" descr=" "/>
          <p:cNvSpPr txBox="1"/>
          <p:nvPr/>
        </p:nvSpPr>
        <p:spPr>
          <a:xfrm>
            <a:off x="198575" y="140058"/>
            <a:ext cx="7238700" cy="49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100">
                <a:solidFill>
                  <a:srgbClr val="084D96"/>
                </a:solidFill>
                <a:latin typeface="Grand Hotel"/>
                <a:ea typeface="Grand Hotel"/>
                <a:cs typeface="Grand Hotel"/>
                <a:sym typeface="Grand Hotel"/>
              </a:rPr>
              <a:t>Competitors</a:t>
            </a:r>
            <a:endParaRPr sz="3100">
              <a:solidFill>
                <a:srgbClr val="084D96"/>
              </a:solidFill>
              <a:latin typeface="Grand Hotel"/>
              <a:ea typeface="Grand Hotel"/>
              <a:cs typeface="Grand Hotel"/>
              <a:sym typeface="Grand Hotel"/>
            </a:endParaRPr>
          </a:p>
        </p:txBody>
      </p:sp>
      <p:cxnSp>
        <p:nvCxnSpPr>
          <p:cNvPr id="796" name="Google Shape;796;p47" descr=" "/>
          <p:cNvCxnSpPr/>
          <p:nvPr/>
        </p:nvCxnSpPr>
        <p:spPr>
          <a:xfrm>
            <a:off x="2896850" y="1130250"/>
            <a:ext cx="0" cy="3215100"/>
          </a:xfrm>
          <a:prstGeom prst="straightConnector1">
            <a:avLst/>
          </a:prstGeom>
          <a:noFill/>
          <a:ln w="9525" cap="flat" cmpd="sng">
            <a:solidFill>
              <a:srgbClr val="736256"/>
            </a:solidFill>
            <a:prstDash val="solid"/>
            <a:round/>
            <a:headEnd type="none" w="med" len="med"/>
            <a:tailEnd type="none" w="med" len="med"/>
          </a:ln>
        </p:spPr>
      </p:cxnSp>
      <p:cxnSp>
        <p:nvCxnSpPr>
          <p:cNvPr id="797" name="Google Shape;797;p47" descr=" "/>
          <p:cNvCxnSpPr/>
          <p:nvPr/>
        </p:nvCxnSpPr>
        <p:spPr>
          <a:xfrm>
            <a:off x="464075" y="1473650"/>
            <a:ext cx="8056500" cy="0"/>
          </a:xfrm>
          <a:prstGeom prst="straightConnector1">
            <a:avLst/>
          </a:prstGeom>
          <a:noFill/>
          <a:ln w="9525" cap="flat" cmpd="sng">
            <a:solidFill>
              <a:srgbClr val="736256"/>
            </a:solidFill>
            <a:prstDash val="solid"/>
            <a:round/>
            <a:headEnd type="none" w="med" len="med"/>
            <a:tailEnd type="none" w="med" len="med"/>
          </a:ln>
        </p:spPr>
      </p:cxnSp>
      <p:cxnSp>
        <p:nvCxnSpPr>
          <p:cNvPr id="798" name="Google Shape;798;p47" descr=" "/>
          <p:cNvCxnSpPr/>
          <p:nvPr/>
        </p:nvCxnSpPr>
        <p:spPr>
          <a:xfrm>
            <a:off x="464075" y="4338825"/>
            <a:ext cx="8056500" cy="0"/>
          </a:xfrm>
          <a:prstGeom prst="straightConnector1">
            <a:avLst/>
          </a:prstGeom>
          <a:noFill/>
          <a:ln w="9525" cap="flat" cmpd="sng">
            <a:solidFill>
              <a:srgbClr val="736256"/>
            </a:solidFill>
            <a:prstDash val="solid"/>
            <a:round/>
            <a:headEnd type="none" w="med" len="med"/>
            <a:tailEnd type="none" w="med" len="med"/>
          </a:ln>
        </p:spPr>
      </p:cxnSp>
      <p:cxnSp>
        <p:nvCxnSpPr>
          <p:cNvPr id="799" name="Google Shape;799;p47" descr=" "/>
          <p:cNvCxnSpPr/>
          <p:nvPr/>
        </p:nvCxnSpPr>
        <p:spPr>
          <a:xfrm>
            <a:off x="464075" y="3765790"/>
            <a:ext cx="8056500" cy="0"/>
          </a:xfrm>
          <a:prstGeom prst="straightConnector1">
            <a:avLst/>
          </a:prstGeom>
          <a:noFill/>
          <a:ln w="9525" cap="flat" cmpd="sng">
            <a:solidFill>
              <a:srgbClr val="736256"/>
            </a:solidFill>
            <a:prstDash val="solid"/>
            <a:round/>
            <a:headEnd type="none" w="med" len="med"/>
            <a:tailEnd type="none" w="med" len="med"/>
          </a:ln>
        </p:spPr>
      </p:cxnSp>
      <p:cxnSp>
        <p:nvCxnSpPr>
          <p:cNvPr id="800" name="Google Shape;800;p47" descr=" "/>
          <p:cNvCxnSpPr/>
          <p:nvPr/>
        </p:nvCxnSpPr>
        <p:spPr>
          <a:xfrm>
            <a:off x="464075" y="3192755"/>
            <a:ext cx="8056500" cy="0"/>
          </a:xfrm>
          <a:prstGeom prst="straightConnector1">
            <a:avLst/>
          </a:prstGeom>
          <a:noFill/>
          <a:ln w="9525" cap="flat" cmpd="sng">
            <a:solidFill>
              <a:srgbClr val="736256"/>
            </a:solidFill>
            <a:prstDash val="solid"/>
            <a:round/>
            <a:headEnd type="none" w="med" len="med"/>
            <a:tailEnd type="none" w="med" len="med"/>
          </a:ln>
        </p:spPr>
      </p:cxnSp>
      <p:cxnSp>
        <p:nvCxnSpPr>
          <p:cNvPr id="801" name="Google Shape;801;p47" descr=" "/>
          <p:cNvCxnSpPr/>
          <p:nvPr/>
        </p:nvCxnSpPr>
        <p:spPr>
          <a:xfrm>
            <a:off x="464075" y="2619720"/>
            <a:ext cx="8056500" cy="0"/>
          </a:xfrm>
          <a:prstGeom prst="straightConnector1">
            <a:avLst/>
          </a:prstGeom>
          <a:noFill/>
          <a:ln w="9525" cap="flat" cmpd="sng">
            <a:solidFill>
              <a:srgbClr val="736256"/>
            </a:solidFill>
            <a:prstDash val="solid"/>
            <a:round/>
            <a:headEnd type="none" w="med" len="med"/>
            <a:tailEnd type="none" w="med" len="med"/>
          </a:ln>
        </p:spPr>
      </p:cxnSp>
      <p:cxnSp>
        <p:nvCxnSpPr>
          <p:cNvPr id="802" name="Google Shape;802;p47" descr=" "/>
          <p:cNvCxnSpPr/>
          <p:nvPr/>
        </p:nvCxnSpPr>
        <p:spPr>
          <a:xfrm>
            <a:off x="464075" y="2046685"/>
            <a:ext cx="8056500" cy="0"/>
          </a:xfrm>
          <a:prstGeom prst="straightConnector1">
            <a:avLst/>
          </a:prstGeom>
          <a:noFill/>
          <a:ln w="9525" cap="flat" cmpd="sng">
            <a:solidFill>
              <a:srgbClr val="736256"/>
            </a:solidFill>
            <a:prstDash val="solid"/>
            <a:round/>
            <a:headEnd type="none" w="med" len="med"/>
            <a:tailEnd type="none" w="med" len="med"/>
          </a:ln>
        </p:spPr>
      </p:cxnSp>
      <p:sp>
        <p:nvSpPr>
          <p:cNvPr id="803" name="Google Shape;803;p47" descr=" "/>
          <p:cNvSpPr/>
          <p:nvPr/>
        </p:nvSpPr>
        <p:spPr>
          <a:xfrm rot="10800000" flipH="1">
            <a:off x="3281775" y="1582711"/>
            <a:ext cx="354900" cy="354900"/>
          </a:xfrm>
          <a:prstGeom prst="flowChartOffpageConnector">
            <a:avLst/>
          </a:prstGeom>
          <a:solidFill>
            <a:srgbClr val="0D78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47" descr=" "/>
          <p:cNvSpPr/>
          <p:nvPr/>
        </p:nvSpPr>
        <p:spPr>
          <a:xfrm rot="10800000" flipH="1">
            <a:off x="3281775" y="2155749"/>
            <a:ext cx="354900" cy="354900"/>
          </a:xfrm>
          <a:prstGeom prst="flowChartOffpageConnector">
            <a:avLst/>
          </a:prstGeom>
          <a:solidFill>
            <a:srgbClr val="0D78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47" descr=" "/>
          <p:cNvSpPr/>
          <p:nvPr/>
        </p:nvSpPr>
        <p:spPr>
          <a:xfrm rot="10800000" flipH="1">
            <a:off x="3281775" y="2728799"/>
            <a:ext cx="354900" cy="354900"/>
          </a:xfrm>
          <a:prstGeom prst="flowChartOffpageConnector">
            <a:avLst/>
          </a:prstGeom>
          <a:solidFill>
            <a:srgbClr val="0D78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47" descr=" "/>
          <p:cNvSpPr/>
          <p:nvPr/>
        </p:nvSpPr>
        <p:spPr>
          <a:xfrm rot="10800000" flipH="1">
            <a:off x="3281775" y="3301836"/>
            <a:ext cx="354900" cy="354900"/>
          </a:xfrm>
          <a:prstGeom prst="flowChartOffpageConnector">
            <a:avLst/>
          </a:prstGeom>
          <a:solidFill>
            <a:srgbClr val="0D78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47" descr=" "/>
          <p:cNvSpPr/>
          <p:nvPr/>
        </p:nvSpPr>
        <p:spPr>
          <a:xfrm rot="10800000" flipH="1">
            <a:off x="3281775" y="3874874"/>
            <a:ext cx="354900" cy="354900"/>
          </a:xfrm>
          <a:prstGeom prst="flowChartOffpageConnector">
            <a:avLst/>
          </a:prstGeom>
          <a:solidFill>
            <a:srgbClr val="0D78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08" name="Google Shape;808;p47"/>
          <p:cNvPicPr preferRelativeResize="0"/>
          <p:nvPr/>
        </p:nvPicPr>
        <p:blipFill>
          <a:blip r:embed="rId5">
            <a:alphaModFix/>
          </a:blip>
          <a:stretch>
            <a:fillRect/>
          </a:stretch>
        </p:blipFill>
        <p:spPr>
          <a:xfrm>
            <a:off x="3344275" y="1700784"/>
            <a:ext cx="229900" cy="164375"/>
          </a:xfrm>
          <a:prstGeom prst="rect">
            <a:avLst/>
          </a:prstGeom>
          <a:noFill/>
          <a:ln>
            <a:noFill/>
          </a:ln>
        </p:spPr>
      </p:pic>
      <p:pic>
        <p:nvPicPr>
          <p:cNvPr id="809" name="Google Shape;809;p47"/>
          <p:cNvPicPr preferRelativeResize="0"/>
          <p:nvPr/>
        </p:nvPicPr>
        <p:blipFill>
          <a:blip r:embed="rId5">
            <a:alphaModFix/>
          </a:blip>
          <a:stretch>
            <a:fillRect/>
          </a:stretch>
        </p:blipFill>
        <p:spPr>
          <a:xfrm>
            <a:off x="3344275" y="2273822"/>
            <a:ext cx="229900" cy="164375"/>
          </a:xfrm>
          <a:prstGeom prst="rect">
            <a:avLst/>
          </a:prstGeom>
          <a:noFill/>
          <a:ln>
            <a:noFill/>
          </a:ln>
        </p:spPr>
      </p:pic>
      <p:pic>
        <p:nvPicPr>
          <p:cNvPr id="810" name="Google Shape;810;p47"/>
          <p:cNvPicPr preferRelativeResize="0"/>
          <p:nvPr/>
        </p:nvPicPr>
        <p:blipFill>
          <a:blip r:embed="rId5">
            <a:alphaModFix/>
          </a:blip>
          <a:stretch>
            <a:fillRect/>
          </a:stretch>
        </p:blipFill>
        <p:spPr>
          <a:xfrm>
            <a:off x="3344275" y="2846872"/>
            <a:ext cx="229900" cy="164375"/>
          </a:xfrm>
          <a:prstGeom prst="rect">
            <a:avLst/>
          </a:prstGeom>
          <a:noFill/>
          <a:ln>
            <a:noFill/>
          </a:ln>
        </p:spPr>
      </p:pic>
      <p:pic>
        <p:nvPicPr>
          <p:cNvPr id="811" name="Google Shape;811;p47"/>
          <p:cNvPicPr preferRelativeResize="0"/>
          <p:nvPr/>
        </p:nvPicPr>
        <p:blipFill>
          <a:blip r:embed="rId5">
            <a:alphaModFix/>
          </a:blip>
          <a:stretch>
            <a:fillRect/>
          </a:stretch>
        </p:blipFill>
        <p:spPr>
          <a:xfrm>
            <a:off x="3344275" y="3419909"/>
            <a:ext cx="229900" cy="164375"/>
          </a:xfrm>
          <a:prstGeom prst="rect">
            <a:avLst/>
          </a:prstGeom>
          <a:noFill/>
          <a:ln>
            <a:noFill/>
          </a:ln>
        </p:spPr>
      </p:pic>
      <p:pic>
        <p:nvPicPr>
          <p:cNvPr id="812" name="Google Shape;812;p47"/>
          <p:cNvPicPr preferRelativeResize="0"/>
          <p:nvPr/>
        </p:nvPicPr>
        <p:blipFill>
          <a:blip r:embed="rId5">
            <a:alphaModFix/>
          </a:blip>
          <a:stretch>
            <a:fillRect/>
          </a:stretch>
        </p:blipFill>
        <p:spPr>
          <a:xfrm>
            <a:off x="3344275" y="3992947"/>
            <a:ext cx="229900" cy="164375"/>
          </a:xfrm>
          <a:prstGeom prst="rect">
            <a:avLst/>
          </a:prstGeom>
          <a:noFill/>
          <a:ln>
            <a:noFill/>
          </a:ln>
        </p:spPr>
      </p:pic>
      <p:grpSp>
        <p:nvGrpSpPr>
          <p:cNvPr id="813" name="Google Shape;813;p47"/>
          <p:cNvGrpSpPr/>
          <p:nvPr/>
        </p:nvGrpSpPr>
        <p:grpSpPr>
          <a:xfrm>
            <a:off x="7780738" y="2728786"/>
            <a:ext cx="354900" cy="354900"/>
            <a:chOff x="4406513" y="2155761"/>
            <a:chExt cx="354900" cy="354900"/>
          </a:xfrm>
        </p:grpSpPr>
        <p:sp>
          <p:nvSpPr>
            <p:cNvPr id="814" name="Google Shape;814;p47"/>
            <p:cNvSpPr/>
            <p:nvPr/>
          </p:nvSpPr>
          <p:spPr>
            <a:xfrm>
              <a:off x="4406513" y="2155761"/>
              <a:ext cx="354900" cy="354900"/>
            </a:xfrm>
            <a:prstGeom prst="flowChartOffpageConnector">
              <a:avLst/>
            </a:pr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15" name="Google Shape;815;p47"/>
            <p:cNvPicPr preferRelativeResize="0"/>
            <p:nvPr/>
          </p:nvPicPr>
          <p:blipFill>
            <a:blip r:embed="rId5">
              <a:alphaModFix/>
            </a:blip>
            <a:stretch>
              <a:fillRect/>
            </a:stretch>
          </p:blipFill>
          <p:spPr>
            <a:xfrm>
              <a:off x="4469013" y="2251024"/>
              <a:ext cx="229900" cy="164375"/>
            </a:xfrm>
            <a:prstGeom prst="rect">
              <a:avLst/>
            </a:prstGeom>
            <a:noFill/>
            <a:ln>
              <a:noFill/>
            </a:ln>
          </p:spPr>
        </p:pic>
      </p:grpSp>
      <p:sp>
        <p:nvSpPr>
          <p:cNvPr id="816" name="Google Shape;816;p47" descr=" "/>
          <p:cNvSpPr txBox="1"/>
          <p:nvPr/>
        </p:nvSpPr>
        <p:spPr>
          <a:xfrm>
            <a:off x="464075" y="1583150"/>
            <a:ext cx="2432700" cy="35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rgbClr val="080E23"/>
                </a:solidFill>
                <a:latin typeface="Raleway SemiBold"/>
                <a:ea typeface="Raleway SemiBold"/>
                <a:cs typeface="Raleway SemiBold"/>
                <a:sym typeface="Raleway SemiBold"/>
              </a:rPr>
              <a:t>Affordable Fashion</a:t>
            </a:r>
            <a:endParaRPr sz="1100">
              <a:solidFill>
                <a:srgbClr val="080E23"/>
              </a:solidFill>
              <a:latin typeface="Raleway SemiBold"/>
              <a:ea typeface="Raleway SemiBold"/>
              <a:cs typeface="Raleway SemiBold"/>
              <a:sym typeface="Raleway SemiBold"/>
            </a:endParaRPr>
          </a:p>
        </p:txBody>
      </p:sp>
      <p:sp>
        <p:nvSpPr>
          <p:cNvPr id="817" name="Google Shape;817;p47" descr=" "/>
          <p:cNvSpPr txBox="1"/>
          <p:nvPr/>
        </p:nvSpPr>
        <p:spPr>
          <a:xfrm>
            <a:off x="464075" y="2148550"/>
            <a:ext cx="2432700" cy="35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rgbClr val="080E23"/>
                </a:solidFill>
                <a:latin typeface="Raleway SemiBold"/>
                <a:ea typeface="Raleway SemiBold"/>
                <a:cs typeface="Raleway SemiBold"/>
                <a:sym typeface="Raleway SemiBold"/>
              </a:rPr>
              <a:t>High Quality Materials</a:t>
            </a:r>
            <a:endParaRPr sz="1100">
              <a:solidFill>
                <a:srgbClr val="080E23"/>
              </a:solidFill>
              <a:latin typeface="Raleway SemiBold"/>
              <a:ea typeface="Raleway SemiBold"/>
              <a:cs typeface="Raleway SemiBold"/>
              <a:sym typeface="Raleway SemiBold"/>
            </a:endParaRPr>
          </a:p>
        </p:txBody>
      </p:sp>
      <p:cxnSp>
        <p:nvCxnSpPr>
          <p:cNvPr id="818" name="Google Shape;818;p47" descr=" "/>
          <p:cNvCxnSpPr/>
          <p:nvPr/>
        </p:nvCxnSpPr>
        <p:spPr>
          <a:xfrm>
            <a:off x="4021593" y="1128313"/>
            <a:ext cx="0" cy="3215100"/>
          </a:xfrm>
          <a:prstGeom prst="straightConnector1">
            <a:avLst/>
          </a:prstGeom>
          <a:noFill/>
          <a:ln w="9525" cap="flat" cmpd="sng">
            <a:solidFill>
              <a:srgbClr val="736256"/>
            </a:solidFill>
            <a:prstDash val="solid"/>
            <a:round/>
            <a:headEnd type="none" w="med" len="med"/>
            <a:tailEnd type="none" w="med" len="med"/>
          </a:ln>
        </p:spPr>
      </p:cxnSp>
      <p:cxnSp>
        <p:nvCxnSpPr>
          <p:cNvPr id="819" name="Google Shape;819;p47" descr=" "/>
          <p:cNvCxnSpPr/>
          <p:nvPr/>
        </p:nvCxnSpPr>
        <p:spPr>
          <a:xfrm>
            <a:off x="5146335" y="1128300"/>
            <a:ext cx="0" cy="3215100"/>
          </a:xfrm>
          <a:prstGeom prst="straightConnector1">
            <a:avLst/>
          </a:prstGeom>
          <a:noFill/>
          <a:ln w="9525" cap="flat" cmpd="sng">
            <a:solidFill>
              <a:srgbClr val="736256"/>
            </a:solidFill>
            <a:prstDash val="solid"/>
            <a:round/>
            <a:headEnd type="none" w="med" len="med"/>
            <a:tailEnd type="none" w="med" len="med"/>
          </a:ln>
        </p:spPr>
      </p:cxnSp>
      <p:cxnSp>
        <p:nvCxnSpPr>
          <p:cNvPr id="820" name="Google Shape;820;p47" descr=" "/>
          <p:cNvCxnSpPr/>
          <p:nvPr/>
        </p:nvCxnSpPr>
        <p:spPr>
          <a:xfrm>
            <a:off x="6271078" y="1128313"/>
            <a:ext cx="0" cy="3215100"/>
          </a:xfrm>
          <a:prstGeom prst="straightConnector1">
            <a:avLst/>
          </a:prstGeom>
          <a:noFill/>
          <a:ln w="9525" cap="flat" cmpd="sng">
            <a:solidFill>
              <a:srgbClr val="736256"/>
            </a:solidFill>
            <a:prstDash val="solid"/>
            <a:round/>
            <a:headEnd type="none" w="med" len="med"/>
            <a:tailEnd type="none" w="med" len="med"/>
          </a:ln>
        </p:spPr>
      </p:cxnSp>
      <p:cxnSp>
        <p:nvCxnSpPr>
          <p:cNvPr id="821" name="Google Shape;821;p47" descr=" "/>
          <p:cNvCxnSpPr/>
          <p:nvPr/>
        </p:nvCxnSpPr>
        <p:spPr>
          <a:xfrm>
            <a:off x="7395820" y="1128300"/>
            <a:ext cx="0" cy="3215100"/>
          </a:xfrm>
          <a:prstGeom prst="straightConnector1">
            <a:avLst/>
          </a:prstGeom>
          <a:noFill/>
          <a:ln w="9525" cap="flat" cmpd="sng">
            <a:solidFill>
              <a:srgbClr val="736256"/>
            </a:solidFill>
            <a:prstDash val="solid"/>
            <a:round/>
            <a:headEnd type="none" w="med" len="med"/>
            <a:tailEnd type="none" w="med" len="med"/>
          </a:ln>
        </p:spPr>
      </p:cxnSp>
      <p:cxnSp>
        <p:nvCxnSpPr>
          <p:cNvPr id="822" name="Google Shape;822;p47" descr=" "/>
          <p:cNvCxnSpPr/>
          <p:nvPr/>
        </p:nvCxnSpPr>
        <p:spPr>
          <a:xfrm>
            <a:off x="8520563" y="1111713"/>
            <a:ext cx="0" cy="3215100"/>
          </a:xfrm>
          <a:prstGeom prst="straightConnector1">
            <a:avLst/>
          </a:prstGeom>
          <a:noFill/>
          <a:ln w="9525" cap="flat" cmpd="sng">
            <a:solidFill>
              <a:srgbClr val="736256"/>
            </a:solidFill>
            <a:prstDash val="solid"/>
            <a:round/>
            <a:headEnd type="none" w="med" len="med"/>
            <a:tailEnd type="none" w="med" len="med"/>
          </a:ln>
        </p:spPr>
      </p:cxnSp>
      <p:sp>
        <p:nvSpPr>
          <p:cNvPr id="823" name="Google Shape;823;p47" descr=" "/>
          <p:cNvSpPr txBox="1"/>
          <p:nvPr/>
        </p:nvSpPr>
        <p:spPr>
          <a:xfrm>
            <a:off x="464075" y="2729250"/>
            <a:ext cx="2432700" cy="35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rgbClr val="080E23"/>
                </a:solidFill>
                <a:latin typeface="Raleway SemiBold"/>
                <a:ea typeface="Raleway SemiBold"/>
                <a:cs typeface="Raleway SemiBold"/>
                <a:sym typeface="Raleway SemiBold"/>
              </a:rPr>
              <a:t>Wide Variety of Styles</a:t>
            </a:r>
            <a:endParaRPr sz="1100">
              <a:solidFill>
                <a:srgbClr val="080E23"/>
              </a:solidFill>
              <a:latin typeface="Raleway SemiBold"/>
              <a:ea typeface="Raleway SemiBold"/>
              <a:cs typeface="Raleway SemiBold"/>
              <a:sym typeface="Raleway SemiBold"/>
            </a:endParaRPr>
          </a:p>
        </p:txBody>
      </p:sp>
      <p:sp>
        <p:nvSpPr>
          <p:cNvPr id="824" name="Google Shape;824;p47" descr=" "/>
          <p:cNvSpPr txBox="1"/>
          <p:nvPr/>
        </p:nvSpPr>
        <p:spPr>
          <a:xfrm>
            <a:off x="464075" y="3294625"/>
            <a:ext cx="2432700" cy="35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rgbClr val="080E23"/>
                </a:solidFill>
                <a:latin typeface="Raleway SemiBold"/>
                <a:ea typeface="Raleway SemiBold"/>
                <a:cs typeface="Raleway SemiBold"/>
                <a:sym typeface="Raleway SemiBold"/>
              </a:rPr>
              <a:t>Tailored &amp; Custom Fabrics</a:t>
            </a:r>
            <a:endParaRPr sz="1100">
              <a:solidFill>
                <a:srgbClr val="080E23"/>
              </a:solidFill>
              <a:latin typeface="Raleway SemiBold"/>
              <a:ea typeface="Raleway SemiBold"/>
              <a:cs typeface="Raleway SemiBold"/>
              <a:sym typeface="Raleway SemiBold"/>
            </a:endParaRPr>
          </a:p>
        </p:txBody>
      </p:sp>
      <p:sp>
        <p:nvSpPr>
          <p:cNvPr id="825" name="Google Shape;825;p47" descr=" "/>
          <p:cNvSpPr txBox="1"/>
          <p:nvPr/>
        </p:nvSpPr>
        <p:spPr>
          <a:xfrm>
            <a:off x="464075" y="3863800"/>
            <a:ext cx="2432700" cy="35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rgbClr val="080E23"/>
                </a:solidFill>
                <a:latin typeface="Raleway ExtraBold"/>
                <a:ea typeface="Raleway ExtraBold"/>
                <a:cs typeface="Raleway ExtraBold"/>
                <a:sym typeface="Raleway ExtraBold"/>
              </a:rPr>
              <a:t>Automated to Keep Costs </a:t>
            </a:r>
            <a:r>
              <a:rPr lang="en" sz="1100" i="1">
                <a:solidFill>
                  <a:srgbClr val="080E23"/>
                </a:solidFill>
                <a:latin typeface="Raleway Black"/>
                <a:ea typeface="Raleway Black"/>
                <a:cs typeface="Raleway Black"/>
                <a:sym typeface="Raleway Black"/>
              </a:rPr>
              <a:t>Low</a:t>
            </a:r>
            <a:endParaRPr sz="1100" i="1">
              <a:solidFill>
                <a:srgbClr val="080E23"/>
              </a:solidFill>
              <a:latin typeface="Raleway Black"/>
              <a:ea typeface="Raleway Black"/>
              <a:cs typeface="Raleway Black"/>
              <a:sym typeface="Raleway Black"/>
            </a:endParaRPr>
          </a:p>
        </p:txBody>
      </p:sp>
      <p:sp>
        <p:nvSpPr>
          <p:cNvPr id="826" name="Google Shape;826;p47"/>
          <p:cNvSpPr txBox="1"/>
          <p:nvPr/>
        </p:nvSpPr>
        <p:spPr>
          <a:xfrm>
            <a:off x="4139063" y="1031000"/>
            <a:ext cx="8898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800" b="1">
                <a:latin typeface="Montserrat"/>
                <a:ea typeface="Montserrat"/>
                <a:cs typeface="Montserrat"/>
                <a:sym typeface="Montserrat"/>
              </a:rPr>
              <a:t>Mass Market</a:t>
            </a:r>
            <a:endParaRPr sz="800" b="1">
              <a:latin typeface="Montserrat"/>
              <a:ea typeface="Montserrat"/>
              <a:cs typeface="Montserrat"/>
              <a:sym typeface="Montserrat"/>
            </a:endParaRPr>
          </a:p>
          <a:p>
            <a:pPr marL="0" lvl="0" indent="0" algn="ctr" rtl="0">
              <a:spcBef>
                <a:spcPts val="0"/>
              </a:spcBef>
              <a:spcAft>
                <a:spcPts val="0"/>
              </a:spcAft>
              <a:buNone/>
            </a:pPr>
            <a:r>
              <a:rPr lang="en" sz="800" b="1">
                <a:latin typeface="Montserrat"/>
                <a:ea typeface="Montserrat"/>
                <a:cs typeface="Montserrat"/>
                <a:sym typeface="Montserrat"/>
              </a:rPr>
              <a:t>Online</a:t>
            </a:r>
            <a:endParaRPr sz="800" b="1">
              <a:latin typeface="Montserrat"/>
              <a:ea typeface="Montserrat"/>
              <a:cs typeface="Montserrat"/>
              <a:sym typeface="Montserrat"/>
            </a:endParaRPr>
          </a:p>
        </p:txBody>
      </p:sp>
      <p:pic>
        <p:nvPicPr>
          <p:cNvPr id="827" name="Google Shape;827;p47"/>
          <p:cNvPicPr preferRelativeResize="0"/>
          <p:nvPr/>
        </p:nvPicPr>
        <p:blipFill>
          <a:blip r:embed="rId6">
            <a:alphaModFix/>
          </a:blip>
          <a:stretch>
            <a:fillRect/>
          </a:stretch>
        </p:blipFill>
        <p:spPr>
          <a:xfrm>
            <a:off x="2944378" y="1117237"/>
            <a:ext cx="1014963" cy="280486"/>
          </a:xfrm>
          <a:prstGeom prst="rect">
            <a:avLst/>
          </a:prstGeom>
          <a:noFill/>
          <a:ln>
            <a:noFill/>
          </a:ln>
        </p:spPr>
      </p:pic>
      <p:sp>
        <p:nvSpPr>
          <p:cNvPr id="828" name="Google Shape;828;p47"/>
          <p:cNvSpPr txBox="1"/>
          <p:nvPr/>
        </p:nvSpPr>
        <p:spPr>
          <a:xfrm>
            <a:off x="5263788" y="1030224"/>
            <a:ext cx="8898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800" b="1">
                <a:latin typeface="Montserrat"/>
                <a:ea typeface="Montserrat"/>
                <a:cs typeface="Montserrat"/>
                <a:sym typeface="Montserrat"/>
              </a:rPr>
              <a:t>Mass Market Retail</a:t>
            </a:r>
            <a:endParaRPr sz="800" b="1">
              <a:latin typeface="Montserrat"/>
              <a:ea typeface="Montserrat"/>
              <a:cs typeface="Montserrat"/>
              <a:sym typeface="Montserrat"/>
            </a:endParaRPr>
          </a:p>
        </p:txBody>
      </p:sp>
      <p:sp>
        <p:nvSpPr>
          <p:cNvPr id="829" name="Google Shape;829;p47"/>
          <p:cNvSpPr txBox="1"/>
          <p:nvPr/>
        </p:nvSpPr>
        <p:spPr>
          <a:xfrm>
            <a:off x="6388538" y="1106424"/>
            <a:ext cx="889800" cy="307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800" b="1">
                <a:latin typeface="Montserrat"/>
                <a:ea typeface="Montserrat"/>
                <a:cs typeface="Montserrat"/>
                <a:sym typeface="Montserrat"/>
              </a:rPr>
              <a:t>Boutiques</a:t>
            </a:r>
            <a:endParaRPr sz="800" b="1">
              <a:latin typeface="Montserrat"/>
              <a:ea typeface="Montserrat"/>
              <a:cs typeface="Montserrat"/>
              <a:sym typeface="Montserrat"/>
            </a:endParaRPr>
          </a:p>
        </p:txBody>
      </p:sp>
      <p:sp>
        <p:nvSpPr>
          <p:cNvPr id="830" name="Google Shape;830;p47"/>
          <p:cNvSpPr txBox="1"/>
          <p:nvPr/>
        </p:nvSpPr>
        <p:spPr>
          <a:xfrm>
            <a:off x="7513288" y="1107199"/>
            <a:ext cx="889800" cy="307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800" b="1">
                <a:latin typeface="Montserrat"/>
                <a:ea typeface="Montserrat"/>
                <a:cs typeface="Montserrat"/>
                <a:sym typeface="Montserrat"/>
              </a:rPr>
              <a:t>Bespoke</a:t>
            </a:r>
            <a:endParaRPr sz="800" b="1">
              <a:latin typeface="Montserrat"/>
              <a:ea typeface="Montserrat"/>
              <a:cs typeface="Montserrat"/>
              <a:sym typeface="Montserrat"/>
            </a:endParaRPr>
          </a:p>
        </p:txBody>
      </p:sp>
      <p:pic>
        <p:nvPicPr>
          <p:cNvPr id="831" name="Google Shape;831;p47"/>
          <p:cNvPicPr preferRelativeResize="0"/>
          <p:nvPr/>
        </p:nvPicPr>
        <p:blipFill>
          <a:blip r:embed="rId7">
            <a:alphaModFix/>
          </a:blip>
          <a:stretch>
            <a:fillRect/>
          </a:stretch>
        </p:blipFill>
        <p:spPr>
          <a:xfrm>
            <a:off x="4250100" y="836397"/>
            <a:ext cx="667725" cy="201491"/>
          </a:xfrm>
          <a:prstGeom prst="rect">
            <a:avLst/>
          </a:prstGeom>
          <a:noFill/>
          <a:ln>
            <a:noFill/>
          </a:ln>
        </p:spPr>
      </p:pic>
      <p:pic>
        <p:nvPicPr>
          <p:cNvPr id="832" name="Google Shape;832;p47"/>
          <p:cNvPicPr preferRelativeResize="0"/>
          <p:nvPr/>
        </p:nvPicPr>
        <p:blipFill>
          <a:blip r:embed="rId8">
            <a:alphaModFix/>
          </a:blip>
          <a:stretch>
            <a:fillRect/>
          </a:stretch>
        </p:blipFill>
        <p:spPr>
          <a:xfrm>
            <a:off x="4279620" y="513864"/>
            <a:ext cx="608685" cy="201500"/>
          </a:xfrm>
          <a:prstGeom prst="rect">
            <a:avLst/>
          </a:prstGeom>
          <a:noFill/>
          <a:ln>
            <a:noFill/>
          </a:ln>
        </p:spPr>
      </p:pic>
      <p:pic>
        <p:nvPicPr>
          <p:cNvPr id="833" name="Google Shape;833;p47"/>
          <p:cNvPicPr preferRelativeResize="0"/>
          <p:nvPr/>
        </p:nvPicPr>
        <p:blipFill>
          <a:blip r:embed="rId9">
            <a:alphaModFix/>
          </a:blip>
          <a:stretch>
            <a:fillRect/>
          </a:stretch>
        </p:blipFill>
        <p:spPr>
          <a:xfrm>
            <a:off x="3060081" y="318297"/>
            <a:ext cx="783566" cy="745018"/>
          </a:xfrm>
          <a:prstGeom prst="rect">
            <a:avLst/>
          </a:prstGeom>
          <a:noFill/>
          <a:ln>
            <a:noFill/>
          </a:ln>
        </p:spPr>
      </p:pic>
      <p:pic>
        <p:nvPicPr>
          <p:cNvPr id="834" name="Google Shape;834;p47"/>
          <p:cNvPicPr preferRelativeResize="0"/>
          <p:nvPr/>
        </p:nvPicPr>
        <p:blipFill>
          <a:blip r:embed="rId10">
            <a:alphaModFix/>
          </a:blip>
          <a:stretch>
            <a:fillRect/>
          </a:stretch>
        </p:blipFill>
        <p:spPr>
          <a:xfrm>
            <a:off x="5404350" y="831050"/>
            <a:ext cx="608676" cy="212203"/>
          </a:xfrm>
          <a:prstGeom prst="rect">
            <a:avLst/>
          </a:prstGeom>
          <a:noFill/>
          <a:ln>
            <a:noFill/>
          </a:ln>
        </p:spPr>
      </p:pic>
      <p:pic>
        <p:nvPicPr>
          <p:cNvPr id="835" name="Google Shape;835;p47"/>
          <p:cNvPicPr preferRelativeResize="0"/>
          <p:nvPr/>
        </p:nvPicPr>
        <p:blipFill>
          <a:blip r:embed="rId11">
            <a:alphaModFix/>
          </a:blip>
          <a:stretch>
            <a:fillRect/>
          </a:stretch>
        </p:blipFill>
        <p:spPr>
          <a:xfrm>
            <a:off x="5316900" y="515892"/>
            <a:ext cx="783575" cy="197424"/>
          </a:xfrm>
          <a:prstGeom prst="rect">
            <a:avLst/>
          </a:prstGeom>
          <a:noFill/>
          <a:ln>
            <a:noFill/>
          </a:ln>
        </p:spPr>
      </p:pic>
      <p:pic>
        <p:nvPicPr>
          <p:cNvPr id="836" name="Google Shape;836;p47"/>
          <p:cNvPicPr preferRelativeResize="0"/>
          <p:nvPr/>
        </p:nvPicPr>
        <p:blipFill>
          <a:blip r:embed="rId12">
            <a:alphaModFix/>
          </a:blip>
          <a:stretch>
            <a:fillRect/>
          </a:stretch>
        </p:blipFill>
        <p:spPr>
          <a:xfrm>
            <a:off x="7566413" y="867735"/>
            <a:ext cx="783574" cy="266415"/>
          </a:xfrm>
          <a:prstGeom prst="rect">
            <a:avLst/>
          </a:prstGeom>
          <a:noFill/>
          <a:ln>
            <a:noFill/>
          </a:ln>
        </p:spPr>
      </p:pic>
      <p:pic>
        <p:nvPicPr>
          <p:cNvPr id="837" name="Google Shape;837;p47"/>
          <p:cNvPicPr preferRelativeResize="0"/>
          <p:nvPr/>
        </p:nvPicPr>
        <p:blipFill>
          <a:blip r:embed="rId13">
            <a:alphaModFix/>
          </a:blip>
          <a:stretch>
            <a:fillRect/>
          </a:stretch>
        </p:blipFill>
        <p:spPr>
          <a:xfrm>
            <a:off x="7610875" y="550552"/>
            <a:ext cx="694651" cy="280500"/>
          </a:xfrm>
          <a:prstGeom prst="rect">
            <a:avLst/>
          </a:prstGeom>
          <a:noFill/>
          <a:ln>
            <a:noFill/>
          </a:ln>
        </p:spPr>
      </p:pic>
      <p:pic>
        <p:nvPicPr>
          <p:cNvPr id="838" name="Google Shape;838;p47"/>
          <p:cNvPicPr preferRelativeResize="0"/>
          <p:nvPr/>
        </p:nvPicPr>
        <p:blipFill>
          <a:blip r:embed="rId14">
            <a:alphaModFix/>
          </a:blip>
          <a:stretch>
            <a:fillRect/>
          </a:stretch>
        </p:blipFill>
        <p:spPr>
          <a:xfrm>
            <a:off x="6441675" y="853739"/>
            <a:ext cx="783550" cy="294391"/>
          </a:xfrm>
          <a:prstGeom prst="rect">
            <a:avLst/>
          </a:prstGeom>
          <a:noFill/>
          <a:ln>
            <a:noFill/>
          </a:ln>
        </p:spPr>
      </p:pic>
      <p:pic>
        <p:nvPicPr>
          <p:cNvPr id="839" name="Google Shape;839;p47"/>
          <p:cNvPicPr preferRelativeResize="0"/>
          <p:nvPr/>
        </p:nvPicPr>
        <p:blipFill>
          <a:blip r:embed="rId15">
            <a:alphaModFix/>
          </a:blip>
          <a:stretch>
            <a:fillRect/>
          </a:stretch>
        </p:blipFill>
        <p:spPr>
          <a:xfrm>
            <a:off x="6560188" y="391400"/>
            <a:ext cx="546550" cy="546550"/>
          </a:xfrm>
          <a:prstGeom prst="rect">
            <a:avLst/>
          </a:prstGeom>
          <a:noFill/>
          <a:ln>
            <a:noFill/>
          </a:ln>
        </p:spPr>
      </p:pic>
      <p:grpSp>
        <p:nvGrpSpPr>
          <p:cNvPr id="840" name="Google Shape;840;p47"/>
          <p:cNvGrpSpPr/>
          <p:nvPr/>
        </p:nvGrpSpPr>
        <p:grpSpPr>
          <a:xfrm>
            <a:off x="4406500" y="1576949"/>
            <a:ext cx="354900" cy="354900"/>
            <a:chOff x="4406513" y="2155761"/>
            <a:chExt cx="354900" cy="354900"/>
          </a:xfrm>
        </p:grpSpPr>
        <p:sp>
          <p:nvSpPr>
            <p:cNvPr id="841" name="Google Shape;841;p47"/>
            <p:cNvSpPr/>
            <p:nvPr/>
          </p:nvSpPr>
          <p:spPr>
            <a:xfrm>
              <a:off x="4406513" y="2155761"/>
              <a:ext cx="354900" cy="354900"/>
            </a:xfrm>
            <a:prstGeom prst="flowChartOffpageConnector">
              <a:avLst/>
            </a:pr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42" name="Google Shape;842;p47"/>
            <p:cNvPicPr preferRelativeResize="0"/>
            <p:nvPr/>
          </p:nvPicPr>
          <p:blipFill>
            <a:blip r:embed="rId5">
              <a:alphaModFix/>
            </a:blip>
            <a:stretch>
              <a:fillRect/>
            </a:stretch>
          </p:blipFill>
          <p:spPr>
            <a:xfrm>
              <a:off x="4469013" y="2251024"/>
              <a:ext cx="229900" cy="164375"/>
            </a:xfrm>
            <a:prstGeom prst="rect">
              <a:avLst/>
            </a:prstGeom>
            <a:noFill/>
            <a:ln>
              <a:noFill/>
            </a:ln>
          </p:spPr>
        </p:pic>
      </p:grpSp>
      <p:grpSp>
        <p:nvGrpSpPr>
          <p:cNvPr id="843" name="Google Shape;843;p47"/>
          <p:cNvGrpSpPr/>
          <p:nvPr/>
        </p:nvGrpSpPr>
        <p:grpSpPr>
          <a:xfrm>
            <a:off x="5531250" y="1582724"/>
            <a:ext cx="354900" cy="354900"/>
            <a:chOff x="4406513" y="2155761"/>
            <a:chExt cx="354900" cy="354900"/>
          </a:xfrm>
        </p:grpSpPr>
        <p:sp>
          <p:nvSpPr>
            <p:cNvPr id="844" name="Google Shape;844;p47"/>
            <p:cNvSpPr/>
            <p:nvPr/>
          </p:nvSpPr>
          <p:spPr>
            <a:xfrm>
              <a:off x="4406513" y="2155761"/>
              <a:ext cx="354900" cy="354900"/>
            </a:xfrm>
            <a:prstGeom prst="flowChartOffpageConnector">
              <a:avLst/>
            </a:pr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45" name="Google Shape;845;p47"/>
            <p:cNvPicPr preferRelativeResize="0"/>
            <p:nvPr/>
          </p:nvPicPr>
          <p:blipFill>
            <a:blip r:embed="rId5">
              <a:alphaModFix/>
            </a:blip>
            <a:stretch>
              <a:fillRect/>
            </a:stretch>
          </p:blipFill>
          <p:spPr>
            <a:xfrm>
              <a:off x="4469013" y="2251024"/>
              <a:ext cx="229900" cy="164375"/>
            </a:xfrm>
            <a:prstGeom prst="rect">
              <a:avLst/>
            </a:prstGeom>
            <a:noFill/>
            <a:ln>
              <a:noFill/>
            </a:ln>
          </p:spPr>
        </p:pic>
      </p:grpSp>
      <p:grpSp>
        <p:nvGrpSpPr>
          <p:cNvPr id="846" name="Google Shape;846;p47"/>
          <p:cNvGrpSpPr/>
          <p:nvPr/>
        </p:nvGrpSpPr>
        <p:grpSpPr>
          <a:xfrm>
            <a:off x="6656000" y="2155749"/>
            <a:ext cx="354900" cy="354900"/>
            <a:chOff x="4406513" y="2155761"/>
            <a:chExt cx="354900" cy="354900"/>
          </a:xfrm>
        </p:grpSpPr>
        <p:sp>
          <p:nvSpPr>
            <p:cNvPr id="847" name="Google Shape;847;p47"/>
            <p:cNvSpPr/>
            <p:nvPr/>
          </p:nvSpPr>
          <p:spPr>
            <a:xfrm>
              <a:off x="4406513" y="2155761"/>
              <a:ext cx="354900" cy="354900"/>
            </a:xfrm>
            <a:prstGeom prst="flowChartOffpageConnector">
              <a:avLst/>
            </a:pr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48" name="Google Shape;848;p47"/>
            <p:cNvPicPr preferRelativeResize="0"/>
            <p:nvPr/>
          </p:nvPicPr>
          <p:blipFill>
            <a:blip r:embed="rId5">
              <a:alphaModFix/>
            </a:blip>
            <a:stretch>
              <a:fillRect/>
            </a:stretch>
          </p:blipFill>
          <p:spPr>
            <a:xfrm>
              <a:off x="4469013" y="2251024"/>
              <a:ext cx="229900" cy="164375"/>
            </a:xfrm>
            <a:prstGeom prst="rect">
              <a:avLst/>
            </a:prstGeom>
            <a:noFill/>
            <a:ln>
              <a:noFill/>
            </a:ln>
          </p:spPr>
        </p:pic>
      </p:grpSp>
      <p:grpSp>
        <p:nvGrpSpPr>
          <p:cNvPr id="849" name="Google Shape;849;p47"/>
          <p:cNvGrpSpPr/>
          <p:nvPr/>
        </p:nvGrpSpPr>
        <p:grpSpPr>
          <a:xfrm>
            <a:off x="7780750" y="2155749"/>
            <a:ext cx="354900" cy="354900"/>
            <a:chOff x="4406513" y="2155761"/>
            <a:chExt cx="354900" cy="354900"/>
          </a:xfrm>
        </p:grpSpPr>
        <p:sp>
          <p:nvSpPr>
            <p:cNvPr id="850" name="Google Shape;850;p47"/>
            <p:cNvSpPr/>
            <p:nvPr/>
          </p:nvSpPr>
          <p:spPr>
            <a:xfrm>
              <a:off x="4406513" y="2155761"/>
              <a:ext cx="354900" cy="354900"/>
            </a:xfrm>
            <a:prstGeom prst="flowChartOffpageConnector">
              <a:avLst/>
            </a:pr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51" name="Google Shape;851;p47"/>
            <p:cNvPicPr preferRelativeResize="0"/>
            <p:nvPr/>
          </p:nvPicPr>
          <p:blipFill>
            <a:blip r:embed="rId5">
              <a:alphaModFix/>
            </a:blip>
            <a:stretch>
              <a:fillRect/>
            </a:stretch>
          </p:blipFill>
          <p:spPr>
            <a:xfrm>
              <a:off x="4469013" y="2251024"/>
              <a:ext cx="229900" cy="164375"/>
            </a:xfrm>
            <a:prstGeom prst="rect">
              <a:avLst/>
            </a:prstGeom>
            <a:noFill/>
            <a:ln>
              <a:noFill/>
            </a:ln>
          </p:spPr>
        </p:pic>
      </p:grpSp>
      <p:grpSp>
        <p:nvGrpSpPr>
          <p:cNvPr id="852" name="Google Shape;852;p47"/>
          <p:cNvGrpSpPr/>
          <p:nvPr/>
        </p:nvGrpSpPr>
        <p:grpSpPr>
          <a:xfrm>
            <a:off x="4400538" y="2728786"/>
            <a:ext cx="354900" cy="354900"/>
            <a:chOff x="4406513" y="2155761"/>
            <a:chExt cx="354900" cy="354900"/>
          </a:xfrm>
        </p:grpSpPr>
        <p:sp>
          <p:nvSpPr>
            <p:cNvPr id="853" name="Google Shape;853;p47"/>
            <p:cNvSpPr/>
            <p:nvPr/>
          </p:nvSpPr>
          <p:spPr>
            <a:xfrm>
              <a:off x="4406513" y="2155761"/>
              <a:ext cx="354900" cy="354900"/>
            </a:xfrm>
            <a:prstGeom prst="flowChartOffpageConnector">
              <a:avLst/>
            </a:pr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54" name="Google Shape;854;p47"/>
            <p:cNvPicPr preferRelativeResize="0"/>
            <p:nvPr/>
          </p:nvPicPr>
          <p:blipFill>
            <a:blip r:embed="rId5">
              <a:alphaModFix/>
            </a:blip>
            <a:stretch>
              <a:fillRect/>
            </a:stretch>
          </p:blipFill>
          <p:spPr>
            <a:xfrm>
              <a:off x="4469013" y="2251024"/>
              <a:ext cx="229900" cy="164375"/>
            </a:xfrm>
            <a:prstGeom prst="rect">
              <a:avLst/>
            </a:prstGeom>
            <a:noFill/>
            <a:ln>
              <a:noFill/>
            </a:ln>
          </p:spPr>
        </p:pic>
      </p:grpSp>
      <p:grpSp>
        <p:nvGrpSpPr>
          <p:cNvPr id="855" name="Google Shape;855;p47"/>
          <p:cNvGrpSpPr/>
          <p:nvPr/>
        </p:nvGrpSpPr>
        <p:grpSpPr>
          <a:xfrm>
            <a:off x="5537238" y="2728799"/>
            <a:ext cx="354900" cy="354900"/>
            <a:chOff x="4406513" y="2155761"/>
            <a:chExt cx="354900" cy="354900"/>
          </a:xfrm>
        </p:grpSpPr>
        <p:sp>
          <p:nvSpPr>
            <p:cNvPr id="856" name="Google Shape;856;p47"/>
            <p:cNvSpPr/>
            <p:nvPr/>
          </p:nvSpPr>
          <p:spPr>
            <a:xfrm>
              <a:off x="4406513" y="2155761"/>
              <a:ext cx="354900" cy="354900"/>
            </a:xfrm>
            <a:prstGeom prst="flowChartOffpageConnector">
              <a:avLst/>
            </a:pr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57" name="Google Shape;857;p47"/>
            <p:cNvPicPr preferRelativeResize="0"/>
            <p:nvPr/>
          </p:nvPicPr>
          <p:blipFill>
            <a:blip r:embed="rId5">
              <a:alphaModFix/>
            </a:blip>
            <a:stretch>
              <a:fillRect/>
            </a:stretch>
          </p:blipFill>
          <p:spPr>
            <a:xfrm>
              <a:off x="4469013" y="2251024"/>
              <a:ext cx="229900" cy="164375"/>
            </a:xfrm>
            <a:prstGeom prst="rect">
              <a:avLst/>
            </a:prstGeom>
            <a:noFill/>
            <a:ln>
              <a:noFill/>
            </a:ln>
          </p:spPr>
        </p:pic>
      </p:grpSp>
      <p:grpSp>
        <p:nvGrpSpPr>
          <p:cNvPr id="858" name="Google Shape;858;p47"/>
          <p:cNvGrpSpPr/>
          <p:nvPr/>
        </p:nvGrpSpPr>
        <p:grpSpPr>
          <a:xfrm>
            <a:off x="7780750" y="3301824"/>
            <a:ext cx="354900" cy="354900"/>
            <a:chOff x="4406513" y="2155761"/>
            <a:chExt cx="354900" cy="354900"/>
          </a:xfrm>
        </p:grpSpPr>
        <p:sp>
          <p:nvSpPr>
            <p:cNvPr id="859" name="Google Shape;859;p47"/>
            <p:cNvSpPr/>
            <p:nvPr/>
          </p:nvSpPr>
          <p:spPr>
            <a:xfrm>
              <a:off x="4406513" y="2155761"/>
              <a:ext cx="354900" cy="354900"/>
            </a:xfrm>
            <a:prstGeom prst="flowChartOffpageConnector">
              <a:avLst/>
            </a:pr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60" name="Google Shape;860;p47"/>
            <p:cNvPicPr preferRelativeResize="0"/>
            <p:nvPr/>
          </p:nvPicPr>
          <p:blipFill>
            <a:blip r:embed="rId5">
              <a:alphaModFix/>
            </a:blip>
            <a:stretch>
              <a:fillRect/>
            </a:stretch>
          </p:blipFill>
          <p:spPr>
            <a:xfrm>
              <a:off x="4469013" y="2251024"/>
              <a:ext cx="229900" cy="164375"/>
            </a:xfrm>
            <a:prstGeom prst="rect">
              <a:avLst/>
            </a:prstGeom>
            <a:noFill/>
            <a:ln>
              <a:noFill/>
            </a:ln>
          </p:spPr>
        </p:pic>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64"/>
        <p:cNvGrpSpPr/>
        <p:nvPr/>
      </p:nvGrpSpPr>
      <p:grpSpPr>
        <a:xfrm>
          <a:off x="0" y="0"/>
          <a:ext cx="0" cy="0"/>
          <a:chOff x="0" y="0"/>
          <a:chExt cx="0" cy="0"/>
        </a:xfrm>
      </p:grpSpPr>
      <p:cxnSp>
        <p:nvCxnSpPr>
          <p:cNvPr id="865" name="Google Shape;865;p48" descr=" "/>
          <p:cNvCxnSpPr/>
          <p:nvPr/>
        </p:nvCxnSpPr>
        <p:spPr>
          <a:xfrm>
            <a:off x="-5250" y="2698175"/>
            <a:ext cx="9154500" cy="0"/>
          </a:xfrm>
          <a:prstGeom prst="straightConnector1">
            <a:avLst/>
          </a:prstGeom>
          <a:noFill/>
          <a:ln w="28575" cap="flat" cmpd="sng">
            <a:solidFill>
              <a:srgbClr val="F5CDBC"/>
            </a:solidFill>
            <a:prstDash val="solid"/>
            <a:round/>
            <a:headEnd type="none" w="med" len="med"/>
            <a:tailEnd type="none" w="med" len="med"/>
          </a:ln>
        </p:spPr>
      </p:cxnSp>
      <p:sp>
        <p:nvSpPr>
          <p:cNvPr id="866" name="Google Shape;866;p48" descr=" "/>
          <p:cNvSpPr/>
          <p:nvPr/>
        </p:nvSpPr>
        <p:spPr>
          <a:xfrm rot="5400000" flipH="1">
            <a:off x="909889" y="2482756"/>
            <a:ext cx="383647" cy="419214"/>
          </a:xfrm>
          <a:prstGeom prst="flowChartOffpageConnector">
            <a:avLst/>
          </a:prstGeom>
          <a:solidFill>
            <a:schemeClr val="lt1"/>
          </a:solidFill>
          <a:ln w="28575" cap="flat" cmpd="sng">
            <a:solidFill>
              <a:srgbClr val="F5CDB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48" descr=" "/>
          <p:cNvSpPr/>
          <p:nvPr/>
        </p:nvSpPr>
        <p:spPr>
          <a:xfrm rot="5400000" flipH="1">
            <a:off x="981512" y="2561019"/>
            <a:ext cx="240401" cy="262688"/>
          </a:xfrm>
          <a:prstGeom prst="flowChartOffpageConnector">
            <a:avLst/>
          </a:prstGeom>
          <a:solidFill>
            <a:srgbClr val="5145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48" descr=" "/>
          <p:cNvSpPr/>
          <p:nvPr/>
        </p:nvSpPr>
        <p:spPr>
          <a:xfrm rot="5400000" flipH="1">
            <a:off x="2645033" y="2482756"/>
            <a:ext cx="383647" cy="419214"/>
          </a:xfrm>
          <a:prstGeom prst="flowChartOffpageConnector">
            <a:avLst/>
          </a:prstGeom>
          <a:solidFill>
            <a:schemeClr val="lt1"/>
          </a:solidFill>
          <a:ln w="28575" cap="flat" cmpd="sng">
            <a:solidFill>
              <a:srgbClr val="F5CDB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48" descr=" "/>
          <p:cNvSpPr/>
          <p:nvPr/>
        </p:nvSpPr>
        <p:spPr>
          <a:xfrm rot="5400000" flipH="1">
            <a:off x="2716656" y="2561019"/>
            <a:ext cx="240401" cy="262688"/>
          </a:xfrm>
          <a:prstGeom prst="flowChartOffpageConnector">
            <a:avLst/>
          </a:prstGeom>
          <a:solidFill>
            <a:srgbClr val="5145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48" descr=" "/>
          <p:cNvSpPr/>
          <p:nvPr/>
        </p:nvSpPr>
        <p:spPr>
          <a:xfrm rot="5400000" flipH="1">
            <a:off x="4380177" y="2482756"/>
            <a:ext cx="383647" cy="419214"/>
          </a:xfrm>
          <a:prstGeom prst="flowChartOffpageConnector">
            <a:avLst/>
          </a:prstGeom>
          <a:solidFill>
            <a:schemeClr val="lt1"/>
          </a:solidFill>
          <a:ln w="28575" cap="flat" cmpd="sng">
            <a:solidFill>
              <a:srgbClr val="F5CDB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48" descr=" "/>
          <p:cNvSpPr/>
          <p:nvPr/>
        </p:nvSpPr>
        <p:spPr>
          <a:xfrm rot="5400000" flipH="1">
            <a:off x="4451800" y="2561019"/>
            <a:ext cx="240401" cy="262688"/>
          </a:xfrm>
          <a:prstGeom prst="flowChartOffpageConnector">
            <a:avLst/>
          </a:prstGeom>
          <a:solidFill>
            <a:srgbClr val="5145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48" descr=" "/>
          <p:cNvSpPr/>
          <p:nvPr/>
        </p:nvSpPr>
        <p:spPr>
          <a:xfrm rot="5400000" flipH="1">
            <a:off x="6115321" y="2482756"/>
            <a:ext cx="383647" cy="419214"/>
          </a:xfrm>
          <a:prstGeom prst="flowChartOffpageConnector">
            <a:avLst/>
          </a:prstGeom>
          <a:solidFill>
            <a:schemeClr val="lt1"/>
          </a:solidFill>
          <a:ln w="28575" cap="flat" cmpd="sng">
            <a:solidFill>
              <a:srgbClr val="F5CDB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48" descr=" "/>
          <p:cNvSpPr/>
          <p:nvPr/>
        </p:nvSpPr>
        <p:spPr>
          <a:xfrm rot="5400000" flipH="1">
            <a:off x="6186944" y="2561019"/>
            <a:ext cx="240401" cy="262688"/>
          </a:xfrm>
          <a:prstGeom prst="flowChartOffpageConnector">
            <a:avLst/>
          </a:prstGeom>
          <a:solidFill>
            <a:srgbClr val="5145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48" descr=" "/>
          <p:cNvSpPr/>
          <p:nvPr/>
        </p:nvSpPr>
        <p:spPr>
          <a:xfrm rot="5400000" flipH="1">
            <a:off x="7850464" y="2482756"/>
            <a:ext cx="383647" cy="419214"/>
          </a:xfrm>
          <a:prstGeom prst="flowChartOffpageConnector">
            <a:avLst/>
          </a:prstGeom>
          <a:solidFill>
            <a:schemeClr val="lt1"/>
          </a:solidFill>
          <a:ln w="28575" cap="flat" cmpd="sng">
            <a:solidFill>
              <a:srgbClr val="F5CDB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48" descr=" "/>
          <p:cNvSpPr/>
          <p:nvPr/>
        </p:nvSpPr>
        <p:spPr>
          <a:xfrm rot="5400000" flipH="1">
            <a:off x="7922087" y="2561019"/>
            <a:ext cx="240401" cy="262688"/>
          </a:xfrm>
          <a:prstGeom prst="flowChartOffpageConnector">
            <a:avLst/>
          </a:prstGeom>
          <a:solidFill>
            <a:srgbClr val="5145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48" descr=" "/>
          <p:cNvSpPr txBox="1"/>
          <p:nvPr/>
        </p:nvSpPr>
        <p:spPr>
          <a:xfrm>
            <a:off x="2367188" y="1896925"/>
            <a:ext cx="939300" cy="338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080E23"/>
                </a:solidFill>
                <a:latin typeface="Raleway SemiBold"/>
                <a:ea typeface="Raleway SemiBold"/>
                <a:cs typeface="Raleway SemiBold"/>
                <a:sym typeface="Raleway SemiBold"/>
              </a:rPr>
              <a:t>Q1 2025</a:t>
            </a:r>
            <a:endParaRPr sz="1000">
              <a:solidFill>
                <a:srgbClr val="080E23"/>
              </a:solidFill>
              <a:latin typeface="Raleway SemiBold"/>
              <a:ea typeface="Raleway SemiBold"/>
              <a:cs typeface="Raleway SemiBold"/>
              <a:sym typeface="Raleway SemiBold"/>
            </a:endParaRPr>
          </a:p>
        </p:txBody>
      </p:sp>
      <p:sp>
        <p:nvSpPr>
          <p:cNvPr id="877" name="Google Shape;877;p48" descr=" "/>
          <p:cNvSpPr txBox="1"/>
          <p:nvPr/>
        </p:nvSpPr>
        <p:spPr>
          <a:xfrm>
            <a:off x="1867388" y="1450925"/>
            <a:ext cx="1938900" cy="55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rgbClr val="080E23"/>
                </a:solidFill>
                <a:latin typeface="Raleway SemiBold"/>
                <a:ea typeface="Raleway SemiBold"/>
                <a:cs typeface="Raleway SemiBold"/>
                <a:sym typeface="Raleway SemiBold"/>
              </a:rPr>
              <a:t>Created the first tuxedo collection.</a:t>
            </a:r>
            <a:endParaRPr sz="1200">
              <a:solidFill>
                <a:srgbClr val="080E23"/>
              </a:solidFill>
              <a:latin typeface="Raleway SemiBold"/>
              <a:ea typeface="Raleway SemiBold"/>
              <a:cs typeface="Raleway SemiBold"/>
              <a:sym typeface="Raleway SemiBold"/>
            </a:endParaRPr>
          </a:p>
        </p:txBody>
      </p:sp>
      <p:cxnSp>
        <p:nvCxnSpPr>
          <p:cNvPr id="878" name="Google Shape;878;p48" descr=" "/>
          <p:cNvCxnSpPr/>
          <p:nvPr/>
        </p:nvCxnSpPr>
        <p:spPr>
          <a:xfrm>
            <a:off x="2836850" y="2249563"/>
            <a:ext cx="0" cy="244800"/>
          </a:xfrm>
          <a:prstGeom prst="straightConnector1">
            <a:avLst/>
          </a:prstGeom>
          <a:noFill/>
          <a:ln w="9525" cap="flat" cmpd="sng">
            <a:solidFill>
              <a:srgbClr val="F5CDBC"/>
            </a:solidFill>
            <a:prstDash val="solid"/>
            <a:round/>
            <a:headEnd type="none" w="med" len="med"/>
            <a:tailEnd type="none" w="med" len="med"/>
          </a:ln>
        </p:spPr>
      </p:cxnSp>
      <p:sp>
        <p:nvSpPr>
          <p:cNvPr id="879" name="Google Shape;879;p48" descr=" "/>
          <p:cNvSpPr txBox="1"/>
          <p:nvPr/>
        </p:nvSpPr>
        <p:spPr>
          <a:xfrm>
            <a:off x="5839895" y="1871350"/>
            <a:ext cx="939300" cy="338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080E23"/>
                </a:solidFill>
                <a:latin typeface="Raleway SemiBold"/>
                <a:ea typeface="Raleway SemiBold"/>
                <a:cs typeface="Raleway SemiBold"/>
                <a:sym typeface="Raleway SemiBold"/>
              </a:rPr>
              <a:t>Q3 2025</a:t>
            </a:r>
            <a:endParaRPr sz="1000">
              <a:solidFill>
                <a:srgbClr val="080E23"/>
              </a:solidFill>
              <a:latin typeface="Raleway SemiBold"/>
              <a:ea typeface="Raleway SemiBold"/>
              <a:cs typeface="Raleway SemiBold"/>
              <a:sym typeface="Raleway SemiBold"/>
            </a:endParaRPr>
          </a:p>
        </p:txBody>
      </p:sp>
      <p:sp>
        <p:nvSpPr>
          <p:cNvPr id="880" name="Google Shape;880;p48" descr=" "/>
          <p:cNvSpPr txBox="1"/>
          <p:nvPr/>
        </p:nvSpPr>
        <p:spPr>
          <a:xfrm>
            <a:off x="5340096" y="1425350"/>
            <a:ext cx="1938900" cy="55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1200">
                <a:solidFill>
                  <a:srgbClr val="080E23"/>
                </a:solidFill>
                <a:latin typeface="Raleway SemiBold"/>
                <a:ea typeface="Raleway SemiBold"/>
                <a:cs typeface="Raleway SemiBold"/>
                <a:sym typeface="Raleway SemiBold"/>
              </a:rPr>
              <a:t>Dressed our first </a:t>
            </a:r>
            <a:endParaRPr sz="1200">
              <a:solidFill>
                <a:srgbClr val="080E23"/>
              </a:solidFill>
              <a:latin typeface="Raleway SemiBold"/>
              <a:ea typeface="Raleway SemiBold"/>
              <a:cs typeface="Raleway SemiBold"/>
              <a:sym typeface="Raleway SemiBold"/>
            </a:endParaRPr>
          </a:p>
          <a:p>
            <a:pPr marL="0" lvl="0" indent="0" algn="ctr" rtl="0">
              <a:spcBef>
                <a:spcPts val="0"/>
              </a:spcBef>
              <a:spcAft>
                <a:spcPts val="0"/>
              </a:spcAft>
              <a:buClr>
                <a:schemeClr val="dk1"/>
              </a:buClr>
              <a:buSzPts val="1100"/>
              <a:buFont typeface="Arial"/>
              <a:buNone/>
            </a:pPr>
            <a:r>
              <a:rPr lang="en" sz="1200">
                <a:solidFill>
                  <a:srgbClr val="080E23"/>
                </a:solidFill>
                <a:latin typeface="Raleway SemiBold"/>
                <a:ea typeface="Raleway SemiBold"/>
                <a:cs typeface="Raleway SemiBold"/>
                <a:sym typeface="Raleway SemiBold"/>
              </a:rPr>
              <a:t>shih tzu for Crufts ad.</a:t>
            </a:r>
            <a:endParaRPr sz="1200">
              <a:solidFill>
                <a:srgbClr val="080E23"/>
              </a:solidFill>
              <a:latin typeface="Raleway SemiBold"/>
              <a:ea typeface="Raleway SemiBold"/>
              <a:cs typeface="Raleway SemiBold"/>
              <a:sym typeface="Raleway SemiBold"/>
            </a:endParaRPr>
          </a:p>
          <a:p>
            <a:pPr marL="0" lvl="0" indent="0" algn="ctr" rtl="0">
              <a:spcBef>
                <a:spcPts val="0"/>
              </a:spcBef>
              <a:spcAft>
                <a:spcPts val="0"/>
              </a:spcAft>
              <a:buNone/>
            </a:pPr>
            <a:endParaRPr sz="1200">
              <a:solidFill>
                <a:srgbClr val="080E23"/>
              </a:solidFill>
              <a:latin typeface="Raleway SemiBold"/>
              <a:ea typeface="Raleway SemiBold"/>
              <a:cs typeface="Raleway SemiBold"/>
              <a:sym typeface="Raleway SemiBold"/>
            </a:endParaRPr>
          </a:p>
        </p:txBody>
      </p:sp>
      <p:cxnSp>
        <p:nvCxnSpPr>
          <p:cNvPr id="881" name="Google Shape;881;p48" descr=" "/>
          <p:cNvCxnSpPr/>
          <p:nvPr/>
        </p:nvCxnSpPr>
        <p:spPr>
          <a:xfrm>
            <a:off x="6309558" y="2223988"/>
            <a:ext cx="0" cy="244800"/>
          </a:xfrm>
          <a:prstGeom prst="straightConnector1">
            <a:avLst/>
          </a:prstGeom>
          <a:noFill/>
          <a:ln w="9525" cap="flat" cmpd="sng">
            <a:solidFill>
              <a:srgbClr val="F5CDBC"/>
            </a:solidFill>
            <a:prstDash val="solid"/>
            <a:round/>
            <a:headEnd type="none" w="med" len="med"/>
            <a:tailEnd type="none" w="med" len="med"/>
          </a:ln>
        </p:spPr>
      </p:cxnSp>
      <p:sp>
        <p:nvSpPr>
          <p:cNvPr id="882" name="Google Shape;882;p48" descr=" "/>
          <p:cNvSpPr txBox="1"/>
          <p:nvPr/>
        </p:nvSpPr>
        <p:spPr>
          <a:xfrm>
            <a:off x="627815" y="3160713"/>
            <a:ext cx="939300" cy="338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080E23"/>
                </a:solidFill>
                <a:latin typeface="Raleway SemiBold"/>
                <a:ea typeface="Raleway SemiBold"/>
                <a:cs typeface="Raleway SemiBold"/>
                <a:sym typeface="Raleway SemiBold"/>
              </a:rPr>
              <a:t>Q2 2024</a:t>
            </a:r>
            <a:endParaRPr sz="1000">
              <a:solidFill>
                <a:srgbClr val="080E23"/>
              </a:solidFill>
              <a:latin typeface="Raleway SemiBold"/>
              <a:ea typeface="Raleway SemiBold"/>
              <a:cs typeface="Raleway SemiBold"/>
              <a:sym typeface="Raleway SemiBold"/>
            </a:endParaRPr>
          </a:p>
        </p:txBody>
      </p:sp>
      <p:sp>
        <p:nvSpPr>
          <p:cNvPr id="883" name="Google Shape;883;p48" descr=" "/>
          <p:cNvSpPr txBox="1"/>
          <p:nvPr/>
        </p:nvSpPr>
        <p:spPr>
          <a:xfrm>
            <a:off x="128016" y="3391313"/>
            <a:ext cx="1938900" cy="55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rgbClr val="080E23"/>
                </a:solidFill>
                <a:latin typeface="Raleway SemiBold"/>
                <a:ea typeface="Raleway SemiBold"/>
                <a:cs typeface="Raleway SemiBold"/>
                <a:sym typeface="Raleway SemiBold"/>
              </a:rPr>
              <a:t>Developed our tuxedo jacket prototype.</a:t>
            </a:r>
            <a:endParaRPr sz="1200">
              <a:solidFill>
                <a:srgbClr val="080E23"/>
              </a:solidFill>
              <a:latin typeface="Raleway SemiBold"/>
              <a:ea typeface="Raleway SemiBold"/>
              <a:cs typeface="Raleway SemiBold"/>
              <a:sym typeface="Raleway SemiBold"/>
            </a:endParaRPr>
          </a:p>
        </p:txBody>
      </p:sp>
      <p:cxnSp>
        <p:nvCxnSpPr>
          <p:cNvPr id="884" name="Google Shape;884;p48" descr=" "/>
          <p:cNvCxnSpPr/>
          <p:nvPr/>
        </p:nvCxnSpPr>
        <p:spPr>
          <a:xfrm rot="10800000">
            <a:off x="1097478" y="2901975"/>
            <a:ext cx="0" cy="244800"/>
          </a:xfrm>
          <a:prstGeom prst="straightConnector1">
            <a:avLst/>
          </a:prstGeom>
          <a:noFill/>
          <a:ln w="9525" cap="flat" cmpd="sng">
            <a:solidFill>
              <a:srgbClr val="F5CDBC"/>
            </a:solidFill>
            <a:prstDash val="solid"/>
            <a:round/>
            <a:headEnd type="none" w="med" len="med"/>
            <a:tailEnd type="none" w="med" len="med"/>
          </a:ln>
        </p:spPr>
      </p:cxnSp>
      <p:sp>
        <p:nvSpPr>
          <p:cNvPr id="885" name="Google Shape;885;p48" descr=" "/>
          <p:cNvSpPr txBox="1"/>
          <p:nvPr/>
        </p:nvSpPr>
        <p:spPr>
          <a:xfrm>
            <a:off x="4102535" y="3160713"/>
            <a:ext cx="939300" cy="338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080E23"/>
                </a:solidFill>
                <a:latin typeface="Raleway SemiBold"/>
                <a:ea typeface="Raleway SemiBold"/>
                <a:cs typeface="Raleway SemiBold"/>
                <a:sym typeface="Raleway SemiBold"/>
              </a:rPr>
              <a:t>Q2 2025</a:t>
            </a:r>
            <a:endParaRPr sz="1000">
              <a:solidFill>
                <a:srgbClr val="080E23"/>
              </a:solidFill>
              <a:latin typeface="Raleway SemiBold"/>
              <a:ea typeface="Raleway SemiBold"/>
              <a:cs typeface="Raleway SemiBold"/>
              <a:sym typeface="Raleway SemiBold"/>
            </a:endParaRPr>
          </a:p>
        </p:txBody>
      </p:sp>
      <p:sp>
        <p:nvSpPr>
          <p:cNvPr id="886" name="Google Shape;886;p48" descr=" "/>
          <p:cNvSpPr txBox="1"/>
          <p:nvPr/>
        </p:nvSpPr>
        <p:spPr>
          <a:xfrm>
            <a:off x="3602736" y="3391313"/>
            <a:ext cx="1938900" cy="55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rgbClr val="080E23"/>
                </a:solidFill>
                <a:latin typeface="Raleway SemiBold"/>
                <a:ea typeface="Raleway SemiBold"/>
                <a:cs typeface="Raleway SemiBold"/>
                <a:sym typeface="Raleway SemiBold"/>
              </a:rPr>
              <a:t>Our expert canine tailors developed sizing.</a:t>
            </a:r>
            <a:endParaRPr sz="1200">
              <a:solidFill>
                <a:srgbClr val="080E23"/>
              </a:solidFill>
              <a:latin typeface="Raleway SemiBold"/>
              <a:ea typeface="Raleway SemiBold"/>
              <a:cs typeface="Raleway SemiBold"/>
              <a:sym typeface="Raleway SemiBold"/>
            </a:endParaRPr>
          </a:p>
        </p:txBody>
      </p:sp>
      <p:cxnSp>
        <p:nvCxnSpPr>
          <p:cNvPr id="887" name="Google Shape;887;p48" descr=" "/>
          <p:cNvCxnSpPr/>
          <p:nvPr/>
        </p:nvCxnSpPr>
        <p:spPr>
          <a:xfrm rot="10800000">
            <a:off x="4572198" y="2901975"/>
            <a:ext cx="0" cy="244800"/>
          </a:xfrm>
          <a:prstGeom prst="straightConnector1">
            <a:avLst/>
          </a:prstGeom>
          <a:noFill/>
          <a:ln w="9525" cap="flat" cmpd="sng">
            <a:solidFill>
              <a:srgbClr val="F5CDBC"/>
            </a:solidFill>
            <a:prstDash val="solid"/>
            <a:round/>
            <a:headEnd type="none" w="med" len="med"/>
            <a:tailEnd type="none" w="med" len="med"/>
          </a:ln>
        </p:spPr>
      </p:cxnSp>
      <p:sp>
        <p:nvSpPr>
          <p:cNvPr id="888" name="Google Shape;888;p48" descr=" "/>
          <p:cNvSpPr txBox="1"/>
          <p:nvPr/>
        </p:nvSpPr>
        <p:spPr>
          <a:xfrm>
            <a:off x="7577235" y="3157385"/>
            <a:ext cx="939300" cy="338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080E23"/>
                </a:solidFill>
                <a:latin typeface="Raleway SemiBold"/>
                <a:ea typeface="Raleway SemiBold"/>
                <a:cs typeface="Raleway SemiBold"/>
                <a:sym typeface="Raleway SemiBold"/>
              </a:rPr>
              <a:t>Q4 2025</a:t>
            </a:r>
            <a:endParaRPr sz="1000">
              <a:solidFill>
                <a:srgbClr val="080E23"/>
              </a:solidFill>
              <a:latin typeface="Raleway SemiBold"/>
              <a:ea typeface="Raleway SemiBold"/>
              <a:cs typeface="Raleway SemiBold"/>
              <a:sym typeface="Raleway SemiBold"/>
            </a:endParaRPr>
          </a:p>
        </p:txBody>
      </p:sp>
      <p:sp>
        <p:nvSpPr>
          <p:cNvPr id="889" name="Google Shape;889;p48" descr=" "/>
          <p:cNvSpPr txBox="1"/>
          <p:nvPr/>
        </p:nvSpPr>
        <p:spPr>
          <a:xfrm>
            <a:off x="7077436" y="3387986"/>
            <a:ext cx="1938900" cy="55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rgbClr val="080E23"/>
                </a:solidFill>
                <a:latin typeface="Raleway SemiBold"/>
                <a:ea typeface="Raleway SemiBold"/>
                <a:cs typeface="Raleway SemiBold"/>
                <a:sym typeface="Raleway SemiBold"/>
              </a:rPr>
              <a:t>Dressed Harry Styles’ dog, Max.</a:t>
            </a:r>
            <a:endParaRPr sz="1200">
              <a:solidFill>
                <a:srgbClr val="080E23"/>
              </a:solidFill>
              <a:latin typeface="Raleway SemiBold"/>
              <a:ea typeface="Raleway SemiBold"/>
              <a:cs typeface="Raleway SemiBold"/>
              <a:sym typeface="Raleway SemiBold"/>
            </a:endParaRPr>
          </a:p>
        </p:txBody>
      </p:sp>
      <p:cxnSp>
        <p:nvCxnSpPr>
          <p:cNvPr id="890" name="Google Shape;890;p48" descr=" "/>
          <p:cNvCxnSpPr/>
          <p:nvPr/>
        </p:nvCxnSpPr>
        <p:spPr>
          <a:xfrm rot="10800000">
            <a:off x="8046898" y="2898648"/>
            <a:ext cx="0" cy="244800"/>
          </a:xfrm>
          <a:prstGeom prst="straightConnector1">
            <a:avLst/>
          </a:prstGeom>
          <a:noFill/>
          <a:ln w="9525" cap="flat" cmpd="sng">
            <a:solidFill>
              <a:srgbClr val="F5CDBC"/>
            </a:solidFill>
            <a:prstDash val="solid"/>
            <a:round/>
            <a:headEnd type="none" w="med" len="med"/>
            <a:tailEnd type="none" w="med" len="med"/>
          </a:ln>
        </p:spPr>
      </p:cxnSp>
      <p:pic>
        <p:nvPicPr>
          <p:cNvPr id="891" name="Google Shape;891;p48"/>
          <p:cNvPicPr preferRelativeResize="0"/>
          <p:nvPr/>
        </p:nvPicPr>
        <p:blipFill rotWithShape="1">
          <a:blip r:embed="rId3">
            <a:alphaModFix/>
          </a:blip>
          <a:srcRect t="30" b="30"/>
          <a:stretch/>
        </p:blipFill>
        <p:spPr>
          <a:xfrm>
            <a:off x="8026554" y="3805225"/>
            <a:ext cx="1117448" cy="1338275"/>
          </a:xfrm>
          <a:prstGeom prst="rect">
            <a:avLst/>
          </a:prstGeom>
          <a:noFill/>
          <a:ln>
            <a:noFill/>
          </a:ln>
        </p:spPr>
      </p:pic>
      <p:pic>
        <p:nvPicPr>
          <p:cNvPr id="892" name="Google Shape;892;p48"/>
          <p:cNvPicPr preferRelativeResize="0"/>
          <p:nvPr/>
        </p:nvPicPr>
        <p:blipFill rotWithShape="1">
          <a:blip r:embed="rId4">
            <a:alphaModFix/>
          </a:blip>
          <a:srcRect t="30" b="40"/>
          <a:stretch/>
        </p:blipFill>
        <p:spPr>
          <a:xfrm>
            <a:off x="0" y="1"/>
            <a:ext cx="667725" cy="772687"/>
          </a:xfrm>
          <a:prstGeom prst="rect">
            <a:avLst/>
          </a:prstGeom>
          <a:noFill/>
          <a:ln>
            <a:noFill/>
          </a:ln>
        </p:spPr>
      </p:pic>
      <p:sp>
        <p:nvSpPr>
          <p:cNvPr id="893" name="Google Shape;893;p48" descr=" "/>
          <p:cNvSpPr txBox="1"/>
          <p:nvPr/>
        </p:nvSpPr>
        <p:spPr>
          <a:xfrm>
            <a:off x="198575" y="140058"/>
            <a:ext cx="7238700" cy="49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100">
                <a:solidFill>
                  <a:srgbClr val="084D96"/>
                </a:solidFill>
                <a:latin typeface="Grand Hotel"/>
                <a:ea typeface="Grand Hotel"/>
                <a:cs typeface="Grand Hotel"/>
                <a:sym typeface="Grand Hotel"/>
              </a:rPr>
              <a:t>Traction</a:t>
            </a:r>
            <a:endParaRPr sz="3100">
              <a:solidFill>
                <a:srgbClr val="084D96"/>
              </a:solidFill>
              <a:latin typeface="Grand Hotel"/>
              <a:ea typeface="Grand Hotel"/>
              <a:cs typeface="Grand Hotel"/>
              <a:sym typeface="Grand Hote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97"/>
        <p:cNvGrpSpPr/>
        <p:nvPr/>
      </p:nvGrpSpPr>
      <p:grpSpPr>
        <a:xfrm>
          <a:off x="0" y="0"/>
          <a:ext cx="0" cy="0"/>
          <a:chOff x="0" y="0"/>
          <a:chExt cx="0" cy="0"/>
        </a:xfrm>
      </p:grpSpPr>
      <p:pic>
        <p:nvPicPr>
          <p:cNvPr id="898" name="Google Shape;898;p49"/>
          <p:cNvPicPr preferRelativeResize="0"/>
          <p:nvPr/>
        </p:nvPicPr>
        <p:blipFill rotWithShape="1">
          <a:blip r:embed="rId3">
            <a:alphaModFix/>
          </a:blip>
          <a:srcRect t="30" b="30"/>
          <a:stretch/>
        </p:blipFill>
        <p:spPr>
          <a:xfrm>
            <a:off x="8026554" y="3805225"/>
            <a:ext cx="1117448" cy="1338275"/>
          </a:xfrm>
          <a:prstGeom prst="rect">
            <a:avLst/>
          </a:prstGeom>
          <a:noFill/>
          <a:ln>
            <a:noFill/>
          </a:ln>
        </p:spPr>
      </p:pic>
      <p:pic>
        <p:nvPicPr>
          <p:cNvPr id="899" name="Google Shape;899;p49"/>
          <p:cNvPicPr preferRelativeResize="0"/>
          <p:nvPr/>
        </p:nvPicPr>
        <p:blipFill rotWithShape="1">
          <a:blip r:embed="rId4">
            <a:alphaModFix/>
          </a:blip>
          <a:srcRect t="30" b="40"/>
          <a:stretch/>
        </p:blipFill>
        <p:spPr>
          <a:xfrm>
            <a:off x="0" y="1"/>
            <a:ext cx="667725" cy="772687"/>
          </a:xfrm>
          <a:prstGeom prst="rect">
            <a:avLst/>
          </a:prstGeom>
          <a:noFill/>
          <a:ln>
            <a:noFill/>
          </a:ln>
        </p:spPr>
      </p:pic>
      <p:sp>
        <p:nvSpPr>
          <p:cNvPr id="900" name="Google Shape;900;p49" descr=" "/>
          <p:cNvSpPr txBox="1"/>
          <p:nvPr/>
        </p:nvSpPr>
        <p:spPr>
          <a:xfrm>
            <a:off x="198575" y="140058"/>
            <a:ext cx="7238700" cy="49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100">
                <a:solidFill>
                  <a:srgbClr val="084D96"/>
                </a:solidFill>
                <a:latin typeface="Grand Hotel"/>
                <a:ea typeface="Grand Hotel"/>
                <a:cs typeface="Grand Hotel"/>
                <a:sym typeface="Grand Hotel"/>
              </a:rPr>
              <a:t>Roadmap</a:t>
            </a:r>
            <a:endParaRPr sz="3100">
              <a:solidFill>
                <a:srgbClr val="084D96"/>
              </a:solidFill>
              <a:latin typeface="Grand Hotel"/>
              <a:ea typeface="Grand Hotel"/>
              <a:cs typeface="Grand Hotel"/>
              <a:sym typeface="Grand Hotel"/>
            </a:endParaRPr>
          </a:p>
        </p:txBody>
      </p:sp>
      <p:cxnSp>
        <p:nvCxnSpPr>
          <p:cNvPr id="901" name="Google Shape;901;p49" descr=" "/>
          <p:cNvCxnSpPr/>
          <p:nvPr/>
        </p:nvCxnSpPr>
        <p:spPr>
          <a:xfrm>
            <a:off x="-5250" y="2698175"/>
            <a:ext cx="9154500" cy="0"/>
          </a:xfrm>
          <a:prstGeom prst="straightConnector1">
            <a:avLst/>
          </a:prstGeom>
          <a:noFill/>
          <a:ln w="28575" cap="flat" cmpd="sng">
            <a:solidFill>
              <a:srgbClr val="F5CDBC"/>
            </a:solidFill>
            <a:prstDash val="solid"/>
            <a:round/>
            <a:headEnd type="none" w="med" len="med"/>
            <a:tailEnd type="none" w="med" len="med"/>
          </a:ln>
        </p:spPr>
      </p:cxnSp>
      <p:sp>
        <p:nvSpPr>
          <p:cNvPr id="902" name="Google Shape;902;p49" descr=" "/>
          <p:cNvSpPr/>
          <p:nvPr/>
        </p:nvSpPr>
        <p:spPr>
          <a:xfrm rot="-5400000" flipH="1">
            <a:off x="909889" y="2482756"/>
            <a:ext cx="383647" cy="419214"/>
          </a:xfrm>
          <a:prstGeom prst="flowChartOffpageConnector">
            <a:avLst/>
          </a:prstGeom>
          <a:solidFill>
            <a:schemeClr val="lt1"/>
          </a:solidFill>
          <a:ln w="28575" cap="flat" cmpd="sng">
            <a:solidFill>
              <a:srgbClr val="F5CDB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49" descr=" "/>
          <p:cNvSpPr/>
          <p:nvPr/>
        </p:nvSpPr>
        <p:spPr>
          <a:xfrm rot="-5400000" flipH="1">
            <a:off x="981512" y="2561019"/>
            <a:ext cx="240401" cy="262688"/>
          </a:xfrm>
          <a:prstGeom prst="flowChartOffpageConnector">
            <a:avLst/>
          </a:prstGeom>
          <a:solidFill>
            <a:srgbClr val="0D78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49" descr=" "/>
          <p:cNvSpPr/>
          <p:nvPr/>
        </p:nvSpPr>
        <p:spPr>
          <a:xfrm rot="-5400000" flipH="1">
            <a:off x="2645033" y="2482756"/>
            <a:ext cx="383647" cy="419214"/>
          </a:xfrm>
          <a:prstGeom prst="flowChartOffpageConnector">
            <a:avLst/>
          </a:prstGeom>
          <a:solidFill>
            <a:schemeClr val="lt1"/>
          </a:solidFill>
          <a:ln w="28575" cap="flat" cmpd="sng">
            <a:solidFill>
              <a:srgbClr val="F5CDB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49" descr=" "/>
          <p:cNvSpPr/>
          <p:nvPr/>
        </p:nvSpPr>
        <p:spPr>
          <a:xfrm rot="-5400000" flipH="1">
            <a:off x="2716656" y="2561019"/>
            <a:ext cx="240401" cy="262688"/>
          </a:xfrm>
          <a:prstGeom prst="flowChartOffpageConnector">
            <a:avLst/>
          </a:prstGeom>
          <a:solidFill>
            <a:srgbClr val="0D78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49" descr=" "/>
          <p:cNvSpPr/>
          <p:nvPr/>
        </p:nvSpPr>
        <p:spPr>
          <a:xfrm rot="-5400000" flipH="1">
            <a:off x="4380177" y="2482756"/>
            <a:ext cx="383647" cy="419214"/>
          </a:xfrm>
          <a:prstGeom prst="flowChartOffpageConnector">
            <a:avLst/>
          </a:prstGeom>
          <a:solidFill>
            <a:schemeClr val="lt1"/>
          </a:solidFill>
          <a:ln w="28575" cap="flat" cmpd="sng">
            <a:solidFill>
              <a:srgbClr val="F5CDB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49" descr=" "/>
          <p:cNvSpPr/>
          <p:nvPr/>
        </p:nvSpPr>
        <p:spPr>
          <a:xfrm rot="-5400000" flipH="1">
            <a:off x="4451800" y="2561019"/>
            <a:ext cx="240401" cy="262688"/>
          </a:xfrm>
          <a:prstGeom prst="flowChartOffpageConnector">
            <a:avLst/>
          </a:prstGeom>
          <a:solidFill>
            <a:srgbClr val="0D78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49" descr=" "/>
          <p:cNvSpPr/>
          <p:nvPr/>
        </p:nvSpPr>
        <p:spPr>
          <a:xfrm rot="-5400000" flipH="1">
            <a:off x="6115321" y="2482756"/>
            <a:ext cx="383647" cy="419214"/>
          </a:xfrm>
          <a:prstGeom prst="flowChartOffpageConnector">
            <a:avLst/>
          </a:prstGeom>
          <a:solidFill>
            <a:schemeClr val="lt1"/>
          </a:solidFill>
          <a:ln w="28575" cap="flat" cmpd="sng">
            <a:solidFill>
              <a:srgbClr val="F5CDB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49" descr=" "/>
          <p:cNvSpPr/>
          <p:nvPr/>
        </p:nvSpPr>
        <p:spPr>
          <a:xfrm rot="-5400000" flipH="1">
            <a:off x="6186944" y="2561019"/>
            <a:ext cx="240401" cy="262688"/>
          </a:xfrm>
          <a:prstGeom prst="flowChartOffpageConnector">
            <a:avLst/>
          </a:prstGeom>
          <a:solidFill>
            <a:srgbClr val="0D78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49" descr=" "/>
          <p:cNvSpPr/>
          <p:nvPr/>
        </p:nvSpPr>
        <p:spPr>
          <a:xfrm rot="-5400000" flipH="1">
            <a:off x="7850464" y="2482756"/>
            <a:ext cx="383647" cy="419214"/>
          </a:xfrm>
          <a:prstGeom prst="flowChartOffpageConnector">
            <a:avLst/>
          </a:prstGeom>
          <a:solidFill>
            <a:schemeClr val="lt1"/>
          </a:solidFill>
          <a:ln w="28575" cap="flat" cmpd="sng">
            <a:solidFill>
              <a:srgbClr val="F5CDB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49" descr=" "/>
          <p:cNvSpPr/>
          <p:nvPr/>
        </p:nvSpPr>
        <p:spPr>
          <a:xfrm rot="-5400000" flipH="1">
            <a:off x="7922087" y="2561019"/>
            <a:ext cx="240401" cy="262688"/>
          </a:xfrm>
          <a:prstGeom prst="flowChartOffpageConnector">
            <a:avLst/>
          </a:prstGeom>
          <a:solidFill>
            <a:srgbClr val="0D78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49" descr=" "/>
          <p:cNvSpPr txBox="1"/>
          <p:nvPr/>
        </p:nvSpPr>
        <p:spPr>
          <a:xfrm>
            <a:off x="632063" y="1871350"/>
            <a:ext cx="939300" cy="338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080E23"/>
                </a:solidFill>
                <a:latin typeface="Raleway SemiBold"/>
                <a:ea typeface="Raleway SemiBold"/>
                <a:cs typeface="Raleway SemiBold"/>
                <a:sym typeface="Raleway SemiBold"/>
              </a:rPr>
              <a:t>Q4 2026</a:t>
            </a:r>
            <a:endParaRPr sz="1000">
              <a:solidFill>
                <a:srgbClr val="080E23"/>
              </a:solidFill>
              <a:latin typeface="Raleway SemiBold"/>
              <a:ea typeface="Raleway SemiBold"/>
              <a:cs typeface="Raleway SemiBold"/>
              <a:sym typeface="Raleway SemiBold"/>
            </a:endParaRPr>
          </a:p>
        </p:txBody>
      </p:sp>
      <p:sp>
        <p:nvSpPr>
          <p:cNvPr id="913" name="Google Shape;913;p49" descr=" "/>
          <p:cNvSpPr txBox="1"/>
          <p:nvPr/>
        </p:nvSpPr>
        <p:spPr>
          <a:xfrm>
            <a:off x="132263" y="1425350"/>
            <a:ext cx="1938900" cy="55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rgbClr val="080E23"/>
                </a:solidFill>
                <a:latin typeface="Raleway SemiBold"/>
                <a:ea typeface="Raleway SemiBold"/>
                <a:cs typeface="Raleway SemiBold"/>
                <a:sym typeface="Raleway SemiBold"/>
              </a:rPr>
              <a:t>Add upgrade options: </a:t>
            </a:r>
            <a:r>
              <a:rPr lang="en" sz="1200">
                <a:solidFill>
                  <a:srgbClr val="080E23"/>
                </a:solidFill>
                <a:latin typeface="Raleway Black"/>
                <a:ea typeface="Raleway Black"/>
                <a:cs typeface="Raleway Black"/>
                <a:sym typeface="Raleway Black"/>
              </a:rPr>
              <a:t>deluxe satin trim</a:t>
            </a:r>
            <a:r>
              <a:rPr lang="en" sz="1200">
                <a:solidFill>
                  <a:srgbClr val="080E23"/>
                </a:solidFill>
                <a:latin typeface="Raleway SemiBold"/>
                <a:ea typeface="Raleway SemiBold"/>
                <a:cs typeface="Raleway SemiBold"/>
                <a:sym typeface="Raleway SemiBold"/>
              </a:rPr>
              <a:t>.</a:t>
            </a:r>
            <a:endParaRPr sz="1200">
              <a:solidFill>
                <a:srgbClr val="080E23"/>
              </a:solidFill>
              <a:latin typeface="Raleway SemiBold"/>
              <a:ea typeface="Raleway SemiBold"/>
              <a:cs typeface="Raleway SemiBold"/>
              <a:sym typeface="Raleway SemiBold"/>
            </a:endParaRPr>
          </a:p>
        </p:txBody>
      </p:sp>
      <p:cxnSp>
        <p:nvCxnSpPr>
          <p:cNvPr id="914" name="Google Shape;914;p49" descr=" "/>
          <p:cNvCxnSpPr/>
          <p:nvPr/>
        </p:nvCxnSpPr>
        <p:spPr>
          <a:xfrm>
            <a:off x="1101725" y="2223988"/>
            <a:ext cx="0" cy="244800"/>
          </a:xfrm>
          <a:prstGeom prst="straightConnector1">
            <a:avLst/>
          </a:prstGeom>
          <a:noFill/>
          <a:ln w="9525" cap="flat" cmpd="sng">
            <a:solidFill>
              <a:srgbClr val="F5CDBC"/>
            </a:solidFill>
            <a:prstDash val="solid"/>
            <a:round/>
            <a:headEnd type="none" w="med" len="med"/>
            <a:tailEnd type="none" w="med" len="med"/>
          </a:ln>
        </p:spPr>
      </p:cxnSp>
      <p:sp>
        <p:nvSpPr>
          <p:cNvPr id="915" name="Google Shape;915;p49" descr=" "/>
          <p:cNvSpPr txBox="1"/>
          <p:nvPr/>
        </p:nvSpPr>
        <p:spPr>
          <a:xfrm>
            <a:off x="4102338" y="1871350"/>
            <a:ext cx="939300" cy="338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080E23"/>
                </a:solidFill>
                <a:latin typeface="Raleway SemiBold"/>
                <a:ea typeface="Raleway SemiBold"/>
                <a:cs typeface="Raleway SemiBold"/>
                <a:sym typeface="Raleway SemiBold"/>
              </a:rPr>
              <a:t>Q2 2027</a:t>
            </a:r>
            <a:endParaRPr sz="1000">
              <a:solidFill>
                <a:srgbClr val="080E23"/>
              </a:solidFill>
              <a:latin typeface="Raleway SemiBold"/>
              <a:ea typeface="Raleway SemiBold"/>
              <a:cs typeface="Raleway SemiBold"/>
              <a:sym typeface="Raleway SemiBold"/>
            </a:endParaRPr>
          </a:p>
        </p:txBody>
      </p:sp>
      <p:sp>
        <p:nvSpPr>
          <p:cNvPr id="916" name="Google Shape;916;p49" descr=" "/>
          <p:cNvSpPr txBox="1"/>
          <p:nvPr/>
        </p:nvSpPr>
        <p:spPr>
          <a:xfrm>
            <a:off x="3509550" y="930957"/>
            <a:ext cx="2124900" cy="55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rgbClr val="080E23"/>
                </a:solidFill>
                <a:latin typeface="Raleway Black"/>
                <a:ea typeface="Raleway Black"/>
                <a:cs typeface="Raleway Black"/>
                <a:sym typeface="Raleway Black"/>
              </a:rPr>
              <a:t>Launch Canine Cocktail</a:t>
            </a:r>
            <a:r>
              <a:rPr lang="en" sz="1200">
                <a:solidFill>
                  <a:srgbClr val="080E23"/>
                </a:solidFill>
                <a:latin typeface="Raleway SemiBold"/>
                <a:ea typeface="Raleway SemiBold"/>
                <a:cs typeface="Raleway SemiBold"/>
                <a:sym typeface="Raleway SemiBold"/>
              </a:rPr>
              <a:t> collection with</a:t>
            </a:r>
            <a:endParaRPr sz="1200">
              <a:solidFill>
                <a:srgbClr val="080E23"/>
              </a:solidFill>
              <a:latin typeface="Raleway SemiBold"/>
              <a:ea typeface="Raleway SemiBold"/>
              <a:cs typeface="Raleway SemiBold"/>
              <a:sym typeface="Raleway SemiBold"/>
            </a:endParaRPr>
          </a:p>
        </p:txBody>
      </p:sp>
      <p:cxnSp>
        <p:nvCxnSpPr>
          <p:cNvPr id="917" name="Google Shape;917;p49" descr=" "/>
          <p:cNvCxnSpPr/>
          <p:nvPr/>
        </p:nvCxnSpPr>
        <p:spPr>
          <a:xfrm>
            <a:off x="4572000" y="2223988"/>
            <a:ext cx="0" cy="244800"/>
          </a:xfrm>
          <a:prstGeom prst="straightConnector1">
            <a:avLst/>
          </a:prstGeom>
          <a:noFill/>
          <a:ln w="9525" cap="flat" cmpd="sng">
            <a:solidFill>
              <a:srgbClr val="F5CDBC"/>
            </a:solidFill>
            <a:prstDash val="solid"/>
            <a:round/>
            <a:headEnd type="none" w="med" len="med"/>
            <a:tailEnd type="none" w="med" len="med"/>
          </a:ln>
        </p:spPr>
      </p:cxnSp>
      <p:sp>
        <p:nvSpPr>
          <p:cNvPr id="918" name="Google Shape;918;p49" descr=" "/>
          <p:cNvSpPr txBox="1"/>
          <p:nvPr/>
        </p:nvSpPr>
        <p:spPr>
          <a:xfrm>
            <a:off x="7572613" y="1871350"/>
            <a:ext cx="939300" cy="338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080E23"/>
                </a:solidFill>
                <a:latin typeface="Raleway SemiBold"/>
                <a:ea typeface="Raleway SemiBold"/>
                <a:cs typeface="Raleway SemiBold"/>
                <a:sym typeface="Raleway SemiBold"/>
              </a:rPr>
              <a:t>Q4 2027</a:t>
            </a:r>
            <a:endParaRPr sz="1000">
              <a:solidFill>
                <a:srgbClr val="080E23"/>
              </a:solidFill>
              <a:latin typeface="Raleway SemiBold"/>
              <a:ea typeface="Raleway SemiBold"/>
              <a:cs typeface="Raleway SemiBold"/>
              <a:sym typeface="Raleway SemiBold"/>
            </a:endParaRPr>
          </a:p>
        </p:txBody>
      </p:sp>
      <p:sp>
        <p:nvSpPr>
          <p:cNvPr id="919" name="Google Shape;919;p49" descr=" "/>
          <p:cNvSpPr txBox="1"/>
          <p:nvPr/>
        </p:nvSpPr>
        <p:spPr>
          <a:xfrm>
            <a:off x="7072813" y="1425350"/>
            <a:ext cx="1938900" cy="55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rgbClr val="080E23"/>
                </a:solidFill>
                <a:latin typeface="Raleway SemiBold"/>
                <a:ea typeface="Raleway SemiBold"/>
                <a:cs typeface="Raleway SemiBold"/>
                <a:sym typeface="Raleway SemiBold"/>
              </a:rPr>
              <a:t>Reach a very stylish</a:t>
            </a:r>
            <a:endParaRPr sz="1200">
              <a:solidFill>
                <a:srgbClr val="080E23"/>
              </a:solidFill>
              <a:latin typeface="Raleway SemiBold"/>
              <a:ea typeface="Raleway SemiBold"/>
              <a:cs typeface="Raleway SemiBold"/>
              <a:sym typeface="Raleway SemiBold"/>
            </a:endParaRPr>
          </a:p>
          <a:p>
            <a:pPr marL="0" lvl="0" indent="0" algn="ctr" rtl="0">
              <a:spcBef>
                <a:spcPts val="0"/>
              </a:spcBef>
              <a:spcAft>
                <a:spcPts val="0"/>
              </a:spcAft>
              <a:buNone/>
            </a:pPr>
            <a:r>
              <a:rPr lang="en" sz="1200">
                <a:solidFill>
                  <a:srgbClr val="080E23"/>
                </a:solidFill>
                <a:latin typeface="Raleway Black"/>
                <a:ea typeface="Raleway Black"/>
                <a:cs typeface="Raleway Black"/>
                <a:sym typeface="Raleway Black"/>
              </a:rPr>
              <a:t>$2.7 million in sales.</a:t>
            </a:r>
            <a:endParaRPr sz="1200">
              <a:solidFill>
                <a:srgbClr val="080E23"/>
              </a:solidFill>
              <a:latin typeface="Raleway Black"/>
              <a:ea typeface="Raleway Black"/>
              <a:cs typeface="Raleway Black"/>
              <a:sym typeface="Raleway Black"/>
            </a:endParaRPr>
          </a:p>
        </p:txBody>
      </p:sp>
      <p:cxnSp>
        <p:nvCxnSpPr>
          <p:cNvPr id="920" name="Google Shape;920;p49" descr=" "/>
          <p:cNvCxnSpPr/>
          <p:nvPr/>
        </p:nvCxnSpPr>
        <p:spPr>
          <a:xfrm>
            <a:off x="8042275" y="2223988"/>
            <a:ext cx="0" cy="244800"/>
          </a:xfrm>
          <a:prstGeom prst="straightConnector1">
            <a:avLst/>
          </a:prstGeom>
          <a:noFill/>
          <a:ln w="9525" cap="flat" cmpd="sng">
            <a:solidFill>
              <a:srgbClr val="F5CDBC"/>
            </a:solidFill>
            <a:prstDash val="solid"/>
            <a:round/>
            <a:headEnd type="none" w="med" len="med"/>
            <a:tailEnd type="none" w="med" len="med"/>
          </a:ln>
        </p:spPr>
      </p:cxnSp>
      <p:sp>
        <p:nvSpPr>
          <p:cNvPr id="921" name="Google Shape;921;p49" descr=" "/>
          <p:cNvSpPr txBox="1"/>
          <p:nvPr/>
        </p:nvSpPr>
        <p:spPr>
          <a:xfrm>
            <a:off x="2367188" y="3160713"/>
            <a:ext cx="939300" cy="338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080E23"/>
                </a:solidFill>
                <a:latin typeface="Raleway SemiBold"/>
                <a:ea typeface="Raleway SemiBold"/>
                <a:cs typeface="Raleway SemiBold"/>
                <a:sym typeface="Raleway SemiBold"/>
              </a:rPr>
              <a:t>Q1 2027</a:t>
            </a:r>
            <a:endParaRPr sz="1000">
              <a:solidFill>
                <a:srgbClr val="080E23"/>
              </a:solidFill>
              <a:latin typeface="Raleway SemiBold"/>
              <a:ea typeface="Raleway SemiBold"/>
              <a:cs typeface="Raleway SemiBold"/>
              <a:sym typeface="Raleway SemiBold"/>
            </a:endParaRPr>
          </a:p>
        </p:txBody>
      </p:sp>
      <p:sp>
        <p:nvSpPr>
          <p:cNvPr id="922" name="Google Shape;922;p49" descr=" "/>
          <p:cNvSpPr txBox="1"/>
          <p:nvPr/>
        </p:nvSpPr>
        <p:spPr>
          <a:xfrm>
            <a:off x="1867388" y="3391313"/>
            <a:ext cx="1938900" cy="55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rgbClr val="080E23"/>
                </a:solidFill>
                <a:latin typeface="Raleway Black"/>
                <a:ea typeface="Raleway Black"/>
                <a:cs typeface="Raleway Black"/>
                <a:sym typeface="Raleway Black"/>
              </a:rPr>
              <a:t>Custom fabric printing</a:t>
            </a:r>
            <a:r>
              <a:rPr lang="en" sz="1200">
                <a:solidFill>
                  <a:srgbClr val="080E23"/>
                </a:solidFill>
                <a:latin typeface="Raleway SemiBold"/>
                <a:ea typeface="Raleway SemiBold"/>
                <a:cs typeface="Raleway SemiBold"/>
                <a:sym typeface="Raleway SemiBold"/>
              </a:rPr>
              <a:t> for photos or designs.</a:t>
            </a:r>
            <a:endParaRPr sz="1200">
              <a:solidFill>
                <a:srgbClr val="080E23"/>
              </a:solidFill>
              <a:latin typeface="Raleway SemiBold"/>
              <a:ea typeface="Raleway SemiBold"/>
              <a:cs typeface="Raleway SemiBold"/>
              <a:sym typeface="Raleway SemiBold"/>
            </a:endParaRPr>
          </a:p>
        </p:txBody>
      </p:sp>
      <p:cxnSp>
        <p:nvCxnSpPr>
          <p:cNvPr id="923" name="Google Shape;923;p49" descr=" "/>
          <p:cNvCxnSpPr/>
          <p:nvPr/>
        </p:nvCxnSpPr>
        <p:spPr>
          <a:xfrm rot="10800000">
            <a:off x="2836850" y="2901975"/>
            <a:ext cx="0" cy="244800"/>
          </a:xfrm>
          <a:prstGeom prst="straightConnector1">
            <a:avLst/>
          </a:prstGeom>
          <a:noFill/>
          <a:ln w="9525" cap="flat" cmpd="sng">
            <a:solidFill>
              <a:srgbClr val="F5CDBC"/>
            </a:solidFill>
            <a:prstDash val="solid"/>
            <a:round/>
            <a:headEnd type="none" w="med" len="med"/>
            <a:tailEnd type="none" w="med" len="med"/>
          </a:ln>
        </p:spPr>
      </p:cxnSp>
      <p:sp>
        <p:nvSpPr>
          <p:cNvPr id="924" name="Google Shape;924;p49" descr=" "/>
          <p:cNvSpPr txBox="1"/>
          <p:nvPr/>
        </p:nvSpPr>
        <p:spPr>
          <a:xfrm>
            <a:off x="5837488" y="3160713"/>
            <a:ext cx="939300" cy="338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080E23"/>
                </a:solidFill>
                <a:latin typeface="Raleway SemiBold"/>
                <a:ea typeface="Raleway SemiBold"/>
                <a:cs typeface="Raleway SemiBold"/>
                <a:sym typeface="Raleway SemiBold"/>
              </a:rPr>
              <a:t>Q3 2027</a:t>
            </a:r>
            <a:endParaRPr sz="1000">
              <a:solidFill>
                <a:srgbClr val="080E23"/>
              </a:solidFill>
              <a:latin typeface="Raleway SemiBold"/>
              <a:ea typeface="Raleway SemiBold"/>
              <a:cs typeface="Raleway SemiBold"/>
              <a:sym typeface="Raleway SemiBold"/>
            </a:endParaRPr>
          </a:p>
        </p:txBody>
      </p:sp>
      <p:sp>
        <p:nvSpPr>
          <p:cNvPr id="925" name="Google Shape;925;p49" descr=" "/>
          <p:cNvSpPr txBox="1"/>
          <p:nvPr/>
        </p:nvSpPr>
        <p:spPr>
          <a:xfrm>
            <a:off x="5337688" y="3391313"/>
            <a:ext cx="1938900" cy="55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rgbClr val="080E23"/>
                </a:solidFill>
                <a:latin typeface="Raleway SemiBold"/>
                <a:ea typeface="Raleway SemiBold"/>
                <a:cs typeface="Raleway SemiBold"/>
                <a:sym typeface="Raleway SemiBold"/>
              </a:rPr>
              <a:t>Design line of </a:t>
            </a:r>
            <a:endParaRPr sz="1200">
              <a:solidFill>
                <a:srgbClr val="080E23"/>
              </a:solidFill>
              <a:latin typeface="Raleway SemiBold"/>
              <a:ea typeface="Raleway SemiBold"/>
              <a:cs typeface="Raleway SemiBold"/>
              <a:sym typeface="Raleway SemiBold"/>
            </a:endParaRPr>
          </a:p>
          <a:p>
            <a:pPr marL="0" lvl="0" indent="0" algn="ctr" rtl="0">
              <a:spcBef>
                <a:spcPts val="0"/>
              </a:spcBef>
              <a:spcAft>
                <a:spcPts val="0"/>
              </a:spcAft>
              <a:buNone/>
            </a:pPr>
            <a:r>
              <a:rPr lang="en" sz="1200">
                <a:solidFill>
                  <a:srgbClr val="080E23"/>
                </a:solidFill>
                <a:latin typeface="Raleway Black"/>
                <a:ea typeface="Raleway Black"/>
                <a:cs typeface="Raleway Black"/>
                <a:sym typeface="Raleway Black"/>
              </a:rPr>
              <a:t>‘clutch bag’ harnesses.</a:t>
            </a:r>
            <a:endParaRPr sz="1200">
              <a:solidFill>
                <a:srgbClr val="080E23"/>
              </a:solidFill>
              <a:latin typeface="Raleway Black"/>
              <a:ea typeface="Raleway Black"/>
              <a:cs typeface="Raleway Black"/>
              <a:sym typeface="Raleway Black"/>
            </a:endParaRPr>
          </a:p>
        </p:txBody>
      </p:sp>
      <p:cxnSp>
        <p:nvCxnSpPr>
          <p:cNvPr id="926" name="Google Shape;926;p49" descr=" "/>
          <p:cNvCxnSpPr/>
          <p:nvPr/>
        </p:nvCxnSpPr>
        <p:spPr>
          <a:xfrm rot="10800000">
            <a:off x="6307150" y="2901975"/>
            <a:ext cx="0" cy="244800"/>
          </a:xfrm>
          <a:prstGeom prst="straightConnector1">
            <a:avLst/>
          </a:prstGeom>
          <a:noFill/>
          <a:ln w="9525" cap="flat" cmpd="sng">
            <a:solidFill>
              <a:srgbClr val="F5CDBC"/>
            </a:solidFill>
            <a:prstDash val="solid"/>
            <a:round/>
            <a:headEnd type="none" w="med" len="med"/>
            <a:tailEnd type="none" w="med" len="med"/>
          </a:ln>
        </p:spPr>
      </p:cxnSp>
      <p:pic>
        <p:nvPicPr>
          <p:cNvPr id="927" name="Google Shape;927;p49"/>
          <p:cNvPicPr preferRelativeResize="0"/>
          <p:nvPr/>
        </p:nvPicPr>
        <p:blipFill>
          <a:blip r:embed="rId5">
            <a:alphaModFix/>
          </a:blip>
          <a:stretch>
            <a:fillRect/>
          </a:stretch>
        </p:blipFill>
        <p:spPr>
          <a:xfrm>
            <a:off x="3823921" y="1419114"/>
            <a:ext cx="1491107" cy="492600"/>
          </a:xfrm>
          <a:prstGeom prst="rect">
            <a:avLst/>
          </a:prstGeom>
          <a:noFill/>
          <a:ln>
            <a:noFill/>
          </a:ln>
        </p:spPr>
      </p:pic>
      <p:pic>
        <p:nvPicPr>
          <p:cNvPr id="928" name="Google Shape;928;p49"/>
          <p:cNvPicPr preferRelativeResize="0"/>
          <p:nvPr/>
        </p:nvPicPr>
        <p:blipFill>
          <a:blip r:embed="rId6">
            <a:alphaModFix/>
          </a:blip>
          <a:stretch>
            <a:fillRect/>
          </a:stretch>
        </p:blipFill>
        <p:spPr>
          <a:xfrm>
            <a:off x="2055865" y="4007332"/>
            <a:ext cx="1562010" cy="38362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32"/>
        <p:cNvGrpSpPr/>
        <p:nvPr/>
      </p:nvGrpSpPr>
      <p:grpSpPr>
        <a:xfrm>
          <a:off x="0" y="0"/>
          <a:ext cx="0" cy="0"/>
          <a:chOff x="0" y="0"/>
          <a:chExt cx="0" cy="0"/>
        </a:xfrm>
      </p:grpSpPr>
      <p:pic>
        <p:nvPicPr>
          <p:cNvPr id="933" name="Google Shape;933;p50"/>
          <p:cNvPicPr preferRelativeResize="0"/>
          <p:nvPr/>
        </p:nvPicPr>
        <p:blipFill rotWithShape="1">
          <a:blip r:embed="rId3">
            <a:alphaModFix/>
          </a:blip>
          <a:srcRect t="30" b="30"/>
          <a:stretch/>
        </p:blipFill>
        <p:spPr>
          <a:xfrm>
            <a:off x="8026554" y="3805225"/>
            <a:ext cx="1117448" cy="1338275"/>
          </a:xfrm>
          <a:prstGeom prst="rect">
            <a:avLst/>
          </a:prstGeom>
          <a:noFill/>
          <a:ln>
            <a:noFill/>
          </a:ln>
        </p:spPr>
      </p:pic>
      <p:pic>
        <p:nvPicPr>
          <p:cNvPr id="934" name="Google Shape;934;p50"/>
          <p:cNvPicPr preferRelativeResize="0"/>
          <p:nvPr/>
        </p:nvPicPr>
        <p:blipFill rotWithShape="1">
          <a:blip r:embed="rId4">
            <a:alphaModFix/>
          </a:blip>
          <a:srcRect t="30" b="40"/>
          <a:stretch/>
        </p:blipFill>
        <p:spPr>
          <a:xfrm>
            <a:off x="0" y="1"/>
            <a:ext cx="667725" cy="772687"/>
          </a:xfrm>
          <a:prstGeom prst="rect">
            <a:avLst/>
          </a:prstGeom>
          <a:noFill/>
          <a:ln>
            <a:noFill/>
          </a:ln>
        </p:spPr>
      </p:pic>
      <p:sp>
        <p:nvSpPr>
          <p:cNvPr id="935" name="Google Shape;935;p50" descr=" "/>
          <p:cNvSpPr txBox="1"/>
          <p:nvPr/>
        </p:nvSpPr>
        <p:spPr>
          <a:xfrm>
            <a:off x="198575" y="140058"/>
            <a:ext cx="7238700" cy="49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100">
                <a:solidFill>
                  <a:srgbClr val="084D96"/>
                </a:solidFill>
                <a:latin typeface="Grand Hotel"/>
                <a:ea typeface="Grand Hotel"/>
                <a:cs typeface="Grand Hotel"/>
                <a:sym typeface="Grand Hotel"/>
              </a:rPr>
              <a:t>Traction &amp; Roadmap</a:t>
            </a:r>
            <a:endParaRPr sz="3100">
              <a:solidFill>
                <a:srgbClr val="084D96"/>
              </a:solidFill>
              <a:latin typeface="Grand Hotel"/>
              <a:ea typeface="Grand Hotel"/>
              <a:cs typeface="Grand Hotel"/>
              <a:sym typeface="Grand Hotel"/>
            </a:endParaRPr>
          </a:p>
        </p:txBody>
      </p:sp>
      <p:cxnSp>
        <p:nvCxnSpPr>
          <p:cNvPr id="936" name="Google Shape;936;p50" descr=" "/>
          <p:cNvCxnSpPr/>
          <p:nvPr/>
        </p:nvCxnSpPr>
        <p:spPr>
          <a:xfrm>
            <a:off x="-5250" y="2698175"/>
            <a:ext cx="9154500" cy="0"/>
          </a:xfrm>
          <a:prstGeom prst="straightConnector1">
            <a:avLst/>
          </a:prstGeom>
          <a:noFill/>
          <a:ln w="28575" cap="flat" cmpd="sng">
            <a:solidFill>
              <a:srgbClr val="F5CDBC"/>
            </a:solidFill>
            <a:prstDash val="solid"/>
            <a:round/>
            <a:headEnd type="none" w="med" len="med"/>
            <a:tailEnd type="none" w="med" len="med"/>
          </a:ln>
        </p:spPr>
      </p:cxnSp>
      <p:sp>
        <p:nvSpPr>
          <p:cNvPr id="937" name="Google Shape;937;p50" descr=" "/>
          <p:cNvSpPr/>
          <p:nvPr/>
        </p:nvSpPr>
        <p:spPr>
          <a:xfrm rot="-5400000" flipH="1">
            <a:off x="6115321" y="2482756"/>
            <a:ext cx="383647" cy="419214"/>
          </a:xfrm>
          <a:prstGeom prst="flowChartOffpageConnector">
            <a:avLst/>
          </a:prstGeom>
          <a:solidFill>
            <a:schemeClr val="lt1"/>
          </a:solidFill>
          <a:ln w="28575" cap="flat" cmpd="sng">
            <a:solidFill>
              <a:srgbClr val="F5CDB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50" descr=" "/>
          <p:cNvSpPr/>
          <p:nvPr/>
        </p:nvSpPr>
        <p:spPr>
          <a:xfrm rot="-5400000" flipH="1">
            <a:off x="6186944" y="2561019"/>
            <a:ext cx="240401" cy="262688"/>
          </a:xfrm>
          <a:prstGeom prst="flowChartOffpageConnector">
            <a:avLst/>
          </a:prstGeom>
          <a:solidFill>
            <a:srgbClr val="0D78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50" descr=" "/>
          <p:cNvSpPr/>
          <p:nvPr/>
        </p:nvSpPr>
        <p:spPr>
          <a:xfrm rot="-5400000" flipH="1">
            <a:off x="7850464" y="2482756"/>
            <a:ext cx="383647" cy="419214"/>
          </a:xfrm>
          <a:prstGeom prst="flowChartOffpageConnector">
            <a:avLst/>
          </a:prstGeom>
          <a:solidFill>
            <a:schemeClr val="lt1"/>
          </a:solidFill>
          <a:ln w="28575" cap="flat" cmpd="sng">
            <a:solidFill>
              <a:srgbClr val="F5CDB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50" descr=" "/>
          <p:cNvSpPr/>
          <p:nvPr/>
        </p:nvSpPr>
        <p:spPr>
          <a:xfrm rot="-5400000" flipH="1">
            <a:off x="7922087" y="2561019"/>
            <a:ext cx="240401" cy="262688"/>
          </a:xfrm>
          <a:prstGeom prst="flowChartOffpageConnector">
            <a:avLst/>
          </a:prstGeom>
          <a:solidFill>
            <a:srgbClr val="0D78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50" descr=" "/>
          <p:cNvSpPr txBox="1"/>
          <p:nvPr/>
        </p:nvSpPr>
        <p:spPr>
          <a:xfrm>
            <a:off x="198573" y="1871350"/>
            <a:ext cx="1872600" cy="338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080E23"/>
                </a:solidFill>
                <a:latin typeface="Raleway SemiBold"/>
                <a:ea typeface="Raleway SemiBold"/>
                <a:cs typeface="Raleway SemiBold"/>
                <a:sym typeface="Raleway SemiBold"/>
              </a:rPr>
              <a:t>Q2 ‘24 - Q2 ‘25 </a:t>
            </a:r>
            <a:endParaRPr sz="1000">
              <a:solidFill>
                <a:srgbClr val="080E23"/>
              </a:solidFill>
              <a:latin typeface="Raleway SemiBold"/>
              <a:ea typeface="Raleway SemiBold"/>
              <a:cs typeface="Raleway SemiBold"/>
              <a:sym typeface="Raleway SemiBold"/>
            </a:endParaRPr>
          </a:p>
        </p:txBody>
      </p:sp>
      <p:sp>
        <p:nvSpPr>
          <p:cNvPr id="942" name="Google Shape;942;p50" descr=" "/>
          <p:cNvSpPr txBox="1"/>
          <p:nvPr/>
        </p:nvSpPr>
        <p:spPr>
          <a:xfrm>
            <a:off x="132263" y="1425350"/>
            <a:ext cx="1938900" cy="55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rgbClr val="080E23"/>
                </a:solidFill>
                <a:latin typeface="Raleway SemiBold"/>
                <a:ea typeface="Raleway SemiBold"/>
                <a:cs typeface="Raleway SemiBold"/>
                <a:sym typeface="Raleway SemiBold"/>
              </a:rPr>
              <a:t>Launched &amp; developed </a:t>
            </a:r>
            <a:r>
              <a:rPr lang="en" sz="1200">
                <a:solidFill>
                  <a:srgbClr val="080E23"/>
                </a:solidFill>
                <a:latin typeface="Raleway Black"/>
                <a:ea typeface="Raleway Black"/>
                <a:cs typeface="Raleway Black"/>
                <a:sym typeface="Raleway Black"/>
              </a:rPr>
              <a:t>algorithmic patterns</a:t>
            </a:r>
            <a:r>
              <a:rPr lang="en" sz="1200">
                <a:solidFill>
                  <a:srgbClr val="080E23"/>
                </a:solidFill>
                <a:latin typeface="Raleway SemiBold"/>
                <a:ea typeface="Raleway SemiBold"/>
                <a:cs typeface="Raleway SemiBold"/>
                <a:sym typeface="Raleway SemiBold"/>
              </a:rPr>
              <a:t>.</a:t>
            </a:r>
            <a:endParaRPr sz="1200">
              <a:solidFill>
                <a:srgbClr val="080E23"/>
              </a:solidFill>
              <a:latin typeface="Raleway SemiBold"/>
              <a:ea typeface="Raleway SemiBold"/>
              <a:cs typeface="Raleway SemiBold"/>
              <a:sym typeface="Raleway SemiBold"/>
            </a:endParaRPr>
          </a:p>
        </p:txBody>
      </p:sp>
      <p:cxnSp>
        <p:nvCxnSpPr>
          <p:cNvPr id="943" name="Google Shape;943;p50" descr=" "/>
          <p:cNvCxnSpPr/>
          <p:nvPr/>
        </p:nvCxnSpPr>
        <p:spPr>
          <a:xfrm>
            <a:off x="1101725" y="2223988"/>
            <a:ext cx="0" cy="244800"/>
          </a:xfrm>
          <a:prstGeom prst="straightConnector1">
            <a:avLst/>
          </a:prstGeom>
          <a:noFill/>
          <a:ln w="9525" cap="flat" cmpd="sng">
            <a:solidFill>
              <a:srgbClr val="F5CDBC"/>
            </a:solidFill>
            <a:prstDash val="solid"/>
            <a:round/>
            <a:headEnd type="none" w="med" len="med"/>
            <a:tailEnd type="none" w="med" len="med"/>
          </a:ln>
        </p:spPr>
      </p:cxnSp>
      <p:sp>
        <p:nvSpPr>
          <p:cNvPr id="944" name="Google Shape;944;p50" descr=" "/>
          <p:cNvSpPr txBox="1"/>
          <p:nvPr/>
        </p:nvSpPr>
        <p:spPr>
          <a:xfrm>
            <a:off x="4102338" y="1871350"/>
            <a:ext cx="939300" cy="338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080E23"/>
                </a:solidFill>
                <a:latin typeface="Raleway SemiBold"/>
                <a:ea typeface="Raleway SemiBold"/>
                <a:cs typeface="Raleway SemiBold"/>
                <a:sym typeface="Raleway SemiBold"/>
              </a:rPr>
              <a:t>Q1 2027</a:t>
            </a:r>
            <a:endParaRPr sz="1000">
              <a:solidFill>
                <a:srgbClr val="080E23"/>
              </a:solidFill>
              <a:latin typeface="Raleway SemiBold"/>
              <a:ea typeface="Raleway SemiBold"/>
              <a:cs typeface="Raleway SemiBold"/>
              <a:sym typeface="Raleway SemiBold"/>
            </a:endParaRPr>
          </a:p>
        </p:txBody>
      </p:sp>
      <p:sp>
        <p:nvSpPr>
          <p:cNvPr id="945" name="Google Shape;945;p50" descr=" "/>
          <p:cNvSpPr txBox="1"/>
          <p:nvPr/>
        </p:nvSpPr>
        <p:spPr>
          <a:xfrm>
            <a:off x="3509550" y="942296"/>
            <a:ext cx="2124900" cy="55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1200">
                <a:solidFill>
                  <a:srgbClr val="080E23"/>
                </a:solidFill>
                <a:latin typeface="Raleway Black"/>
                <a:ea typeface="Raleway Black"/>
                <a:cs typeface="Raleway Black"/>
                <a:sym typeface="Raleway Black"/>
              </a:rPr>
              <a:t>Custom fabric printing</a:t>
            </a:r>
            <a:r>
              <a:rPr lang="en" sz="1200">
                <a:solidFill>
                  <a:srgbClr val="080E23"/>
                </a:solidFill>
                <a:latin typeface="Raleway SemiBold"/>
                <a:ea typeface="Raleway SemiBold"/>
                <a:cs typeface="Raleway SemiBold"/>
                <a:sym typeface="Raleway SemiBold"/>
              </a:rPr>
              <a:t> for photos or designs.</a:t>
            </a:r>
            <a:endParaRPr sz="1200">
              <a:solidFill>
                <a:srgbClr val="080E23"/>
              </a:solidFill>
              <a:latin typeface="Raleway SemiBold"/>
              <a:ea typeface="Raleway SemiBold"/>
              <a:cs typeface="Raleway SemiBold"/>
              <a:sym typeface="Raleway SemiBold"/>
            </a:endParaRPr>
          </a:p>
          <a:p>
            <a:pPr marL="0" lvl="0" indent="0" algn="l" rtl="0">
              <a:spcBef>
                <a:spcPts val="0"/>
              </a:spcBef>
              <a:spcAft>
                <a:spcPts val="0"/>
              </a:spcAft>
              <a:buNone/>
            </a:pPr>
            <a:endParaRPr sz="1200">
              <a:solidFill>
                <a:srgbClr val="080E23"/>
              </a:solidFill>
              <a:latin typeface="Raleway Black"/>
              <a:ea typeface="Raleway Black"/>
              <a:cs typeface="Raleway Black"/>
              <a:sym typeface="Raleway Black"/>
            </a:endParaRPr>
          </a:p>
        </p:txBody>
      </p:sp>
      <p:cxnSp>
        <p:nvCxnSpPr>
          <p:cNvPr id="946" name="Google Shape;946;p50" descr=" "/>
          <p:cNvCxnSpPr/>
          <p:nvPr/>
        </p:nvCxnSpPr>
        <p:spPr>
          <a:xfrm>
            <a:off x="4572000" y="2223988"/>
            <a:ext cx="0" cy="244800"/>
          </a:xfrm>
          <a:prstGeom prst="straightConnector1">
            <a:avLst/>
          </a:prstGeom>
          <a:noFill/>
          <a:ln w="9525" cap="flat" cmpd="sng">
            <a:solidFill>
              <a:srgbClr val="F5CDBC"/>
            </a:solidFill>
            <a:prstDash val="solid"/>
            <a:round/>
            <a:headEnd type="none" w="med" len="med"/>
            <a:tailEnd type="none" w="med" len="med"/>
          </a:ln>
        </p:spPr>
      </p:cxnSp>
      <p:sp>
        <p:nvSpPr>
          <p:cNvPr id="947" name="Google Shape;947;p50" descr=" "/>
          <p:cNvSpPr txBox="1"/>
          <p:nvPr/>
        </p:nvSpPr>
        <p:spPr>
          <a:xfrm>
            <a:off x="7572613" y="1871350"/>
            <a:ext cx="939300" cy="338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080E23"/>
                </a:solidFill>
                <a:latin typeface="Raleway SemiBold"/>
                <a:ea typeface="Raleway SemiBold"/>
                <a:cs typeface="Raleway SemiBold"/>
                <a:sym typeface="Raleway SemiBold"/>
              </a:rPr>
              <a:t>Q4 2027</a:t>
            </a:r>
            <a:endParaRPr sz="1000">
              <a:solidFill>
                <a:srgbClr val="080E23"/>
              </a:solidFill>
              <a:latin typeface="Raleway SemiBold"/>
              <a:ea typeface="Raleway SemiBold"/>
              <a:cs typeface="Raleway SemiBold"/>
              <a:sym typeface="Raleway SemiBold"/>
            </a:endParaRPr>
          </a:p>
        </p:txBody>
      </p:sp>
      <p:sp>
        <p:nvSpPr>
          <p:cNvPr id="948" name="Google Shape;948;p50" descr=" "/>
          <p:cNvSpPr txBox="1"/>
          <p:nvPr/>
        </p:nvSpPr>
        <p:spPr>
          <a:xfrm>
            <a:off x="7072813" y="1425350"/>
            <a:ext cx="1938900" cy="55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rgbClr val="080E23"/>
                </a:solidFill>
                <a:latin typeface="Raleway SemiBold"/>
                <a:ea typeface="Raleway SemiBold"/>
                <a:cs typeface="Raleway SemiBold"/>
                <a:sym typeface="Raleway SemiBold"/>
              </a:rPr>
              <a:t>Reach a very stylish</a:t>
            </a:r>
            <a:endParaRPr sz="1200">
              <a:solidFill>
                <a:srgbClr val="080E23"/>
              </a:solidFill>
              <a:latin typeface="Raleway SemiBold"/>
              <a:ea typeface="Raleway SemiBold"/>
              <a:cs typeface="Raleway SemiBold"/>
              <a:sym typeface="Raleway SemiBold"/>
            </a:endParaRPr>
          </a:p>
          <a:p>
            <a:pPr marL="0" lvl="0" indent="0" algn="ctr" rtl="0">
              <a:spcBef>
                <a:spcPts val="0"/>
              </a:spcBef>
              <a:spcAft>
                <a:spcPts val="0"/>
              </a:spcAft>
              <a:buNone/>
            </a:pPr>
            <a:r>
              <a:rPr lang="en" sz="1200">
                <a:solidFill>
                  <a:srgbClr val="080E23"/>
                </a:solidFill>
                <a:latin typeface="Raleway Black"/>
                <a:ea typeface="Raleway Black"/>
                <a:cs typeface="Raleway Black"/>
                <a:sym typeface="Raleway Black"/>
              </a:rPr>
              <a:t>$2.7 million in sales.</a:t>
            </a:r>
            <a:endParaRPr sz="1200">
              <a:solidFill>
                <a:srgbClr val="080E23"/>
              </a:solidFill>
              <a:latin typeface="Raleway Black"/>
              <a:ea typeface="Raleway Black"/>
              <a:cs typeface="Raleway Black"/>
              <a:sym typeface="Raleway Black"/>
            </a:endParaRPr>
          </a:p>
        </p:txBody>
      </p:sp>
      <p:cxnSp>
        <p:nvCxnSpPr>
          <p:cNvPr id="949" name="Google Shape;949;p50" descr=" "/>
          <p:cNvCxnSpPr/>
          <p:nvPr/>
        </p:nvCxnSpPr>
        <p:spPr>
          <a:xfrm>
            <a:off x="8042275" y="2223988"/>
            <a:ext cx="0" cy="244800"/>
          </a:xfrm>
          <a:prstGeom prst="straightConnector1">
            <a:avLst/>
          </a:prstGeom>
          <a:noFill/>
          <a:ln w="9525" cap="flat" cmpd="sng">
            <a:solidFill>
              <a:srgbClr val="F5CDBC"/>
            </a:solidFill>
            <a:prstDash val="solid"/>
            <a:round/>
            <a:headEnd type="none" w="med" len="med"/>
            <a:tailEnd type="none" w="med" len="med"/>
          </a:ln>
        </p:spPr>
      </p:cxnSp>
      <p:sp>
        <p:nvSpPr>
          <p:cNvPr id="950" name="Google Shape;950;p50" descr=" "/>
          <p:cNvSpPr txBox="1"/>
          <p:nvPr/>
        </p:nvSpPr>
        <p:spPr>
          <a:xfrm>
            <a:off x="1933698" y="3160725"/>
            <a:ext cx="1872600" cy="338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080E23"/>
                </a:solidFill>
                <a:latin typeface="Raleway SemiBold"/>
                <a:ea typeface="Raleway SemiBold"/>
                <a:cs typeface="Raleway SemiBold"/>
                <a:sym typeface="Raleway SemiBold"/>
              </a:rPr>
              <a:t>Q3 - Q4 2025</a:t>
            </a:r>
            <a:endParaRPr sz="1000">
              <a:solidFill>
                <a:srgbClr val="080E23"/>
              </a:solidFill>
              <a:latin typeface="Raleway SemiBold"/>
              <a:ea typeface="Raleway SemiBold"/>
              <a:cs typeface="Raleway SemiBold"/>
              <a:sym typeface="Raleway SemiBold"/>
            </a:endParaRPr>
          </a:p>
        </p:txBody>
      </p:sp>
      <p:sp>
        <p:nvSpPr>
          <p:cNvPr id="951" name="Google Shape;951;p50" descr=" "/>
          <p:cNvSpPr txBox="1"/>
          <p:nvPr/>
        </p:nvSpPr>
        <p:spPr>
          <a:xfrm>
            <a:off x="1867388" y="3391313"/>
            <a:ext cx="1938900" cy="55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rgbClr val="080E23"/>
                </a:solidFill>
                <a:latin typeface="Raleway Black"/>
                <a:ea typeface="Raleway Black"/>
                <a:cs typeface="Raleway Black"/>
                <a:sym typeface="Raleway Black"/>
              </a:rPr>
              <a:t>Dressed Crufts ad</a:t>
            </a:r>
            <a:endParaRPr sz="1200">
              <a:solidFill>
                <a:srgbClr val="080E23"/>
              </a:solidFill>
              <a:latin typeface="Raleway Black"/>
              <a:ea typeface="Raleway Black"/>
              <a:cs typeface="Raleway Black"/>
              <a:sym typeface="Raleway Black"/>
            </a:endParaRPr>
          </a:p>
          <a:p>
            <a:pPr marL="0" lvl="0" indent="0" algn="ctr" rtl="0">
              <a:spcBef>
                <a:spcPts val="0"/>
              </a:spcBef>
              <a:spcAft>
                <a:spcPts val="0"/>
              </a:spcAft>
              <a:buNone/>
            </a:pPr>
            <a:r>
              <a:rPr lang="en" sz="1200">
                <a:solidFill>
                  <a:srgbClr val="080E23"/>
                </a:solidFill>
                <a:latin typeface="Raleway SemiBold"/>
                <a:ea typeface="Raleway SemiBold"/>
                <a:cs typeface="Raleway SemiBold"/>
                <a:sym typeface="Raleway SemiBold"/>
              </a:rPr>
              <a:t>&amp; Harry Styles’ dog.</a:t>
            </a:r>
            <a:endParaRPr sz="1200">
              <a:solidFill>
                <a:srgbClr val="080E23"/>
              </a:solidFill>
              <a:latin typeface="Raleway SemiBold"/>
              <a:ea typeface="Raleway SemiBold"/>
              <a:cs typeface="Raleway SemiBold"/>
              <a:sym typeface="Raleway SemiBold"/>
            </a:endParaRPr>
          </a:p>
        </p:txBody>
      </p:sp>
      <p:cxnSp>
        <p:nvCxnSpPr>
          <p:cNvPr id="952" name="Google Shape;952;p50" descr=" "/>
          <p:cNvCxnSpPr/>
          <p:nvPr/>
        </p:nvCxnSpPr>
        <p:spPr>
          <a:xfrm rot="10800000">
            <a:off x="2836850" y="2901975"/>
            <a:ext cx="0" cy="244800"/>
          </a:xfrm>
          <a:prstGeom prst="straightConnector1">
            <a:avLst/>
          </a:prstGeom>
          <a:noFill/>
          <a:ln w="9525" cap="flat" cmpd="sng">
            <a:solidFill>
              <a:srgbClr val="F5CDBC"/>
            </a:solidFill>
            <a:prstDash val="solid"/>
            <a:round/>
            <a:headEnd type="none" w="med" len="med"/>
            <a:tailEnd type="none" w="med" len="med"/>
          </a:ln>
        </p:spPr>
      </p:cxnSp>
      <p:sp>
        <p:nvSpPr>
          <p:cNvPr id="953" name="Google Shape;953;p50" descr=" "/>
          <p:cNvSpPr txBox="1"/>
          <p:nvPr/>
        </p:nvSpPr>
        <p:spPr>
          <a:xfrm>
            <a:off x="5837488" y="3160713"/>
            <a:ext cx="939300" cy="338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080E23"/>
                </a:solidFill>
                <a:latin typeface="Raleway SemiBold"/>
                <a:ea typeface="Raleway SemiBold"/>
                <a:cs typeface="Raleway SemiBold"/>
                <a:sym typeface="Raleway SemiBold"/>
              </a:rPr>
              <a:t>Q2 2027</a:t>
            </a:r>
            <a:endParaRPr sz="1000">
              <a:solidFill>
                <a:srgbClr val="080E23"/>
              </a:solidFill>
              <a:latin typeface="Raleway SemiBold"/>
              <a:ea typeface="Raleway SemiBold"/>
              <a:cs typeface="Raleway SemiBold"/>
              <a:sym typeface="Raleway SemiBold"/>
            </a:endParaRPr>
          </a:p>
        </p:txBody>
      </p:sp>
      <p:sp>
        <p:nvSpPr>
          <p:cNvPr id="954" name="Google Shape;954;p50" descr=" "/>
          <p:cNvSpPr txBox="1"/>
          <p:nvPr/>
        </p:nvSpPr>
        <p:spPr>
          <a:xfrm>
            <a:off x="5337688" y="3391313"/>
            <a:ext cx="1938900" cy="55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1200">
                <a:solidFill>
                  <a:srgbClr val="080E23"/>
                </a:solidFill>
                <a:latin typeface="Raleway Black"/>
                <a:ea typeface="Raleway Black"/>
                <a:cs typeface="Raleway Black"/>
                <a:sym typeface="Raleway Black"/>
              </a:rPr>
              <a:t>Launch Canine Cocktail</a:t>
            </a:r>
            <a:r>
              <a:rPr lang="en" sz="1200">
                <a:solidFill>
                  <a:srgbClr val="080E23"/>
                </a:solidFill>
                <a:latin typeface="Raleway SemiBold"/>
                <a:ea typeface="Raleway SemiBold"/>
                <a:cs typeface="Raleway SemiBold"/>
                <a:sym typeface="Raleway SemiBold"/>
              </a:rPr>
              <a:t> collection with</a:t>
            </a:r>
            <a:endParaRPr sz="1200">
              <a:solidFill>
                <a:srgbClr val="080E23"/>
              </a:solidFill>
              <a:latin typeface="Raleway SemiBold"/>
              <a:ea typeface="Raleway SemiBold"/>
              <a:cs typeface="Raleway SemiBold"/>
              <a:sym typeface="Raleway SemiBold"/>
            </a:endParaRPr>
          </a:p>
          <a:p>
            <a:pPr marL="0" lvl="0" indent="0" algn="l" rtl="0">
              <a:spcBef>
                <a:spcPts val="0"/>
              </a:spcBef>
              <a:spcAft>
                <a:spcPts val="0"/>
              </a:spcAft>
              <a:buNone/>
            </a:pPr>
            <a:endParaRPr sz="1200">
              <a:solidFill>
                <a:srgbClr val="080E23"/>
              </a:solidFill>
              <a:latin typeface="Raleway SemiBold"/>
              <a:ea typeface="Raleway SemiBold"/>
              <a:cs typeface="Raleway SemiBold"/>
              <a:sym typeface="Raleway SemiBold"/>
            </a:endParaRPr>
          </a:p>
        </p:txBody>
      </p:sp>
      <p:cxnSp>
        <p:nvCxnSpPr>
          <p:cNvPr id="955" name="Google Shape;955;p50" descr=" "/>
          <p:cNvCxnSpPr/>
          <p:nvPr/>
        </p:nvCxnSpPr>
        <p:spPr>
          <a:xfrm rot="10800000">
            <a:off x="6307150" y="2901975"/>
            <a:ext cx="0" cy="244800"/>
          </a:xfrm>
          <a:prstGeom prst="straightConnector1">
            <a:avLst/>
          </a:prstGeom>
          <a:noFill/>
          <a:ln w="9525" cap="flat" cmpd="sng">
            <a:solidFill>
              <a:srgbClr val="F5CDBC"/>
            </a:solidFill>
            <a:prstDash val="solid"/>
            <a:round/>
            <a:headEnd type="none" w="med" len="med"/>
            <a:tailEnd type="none" w="med" len="med"/>
          </a:ln>
        </p:spPr>
      </p:cxnSp>
      <p:pic>
        <p:nvPicPr>
          <p:cNvPr id="956" name="Google Shape;956;p50"/>
          <p:cNvPicPr preferRelativeResize="0"/>
          <p:nvPr/>
        </p:nvPicPr>
        <p:blipFill>
          <a:blip r:embed="rId5">
            <a:alphaModFix/>
          </a:blip>
          <a:stretch>
            <a:fillRect/>
          </a:stretch>
        </p:blipFill>
        <p:spPr>
          <a:xfrm>
            <a:off x="5563110" y="3896951"/>
            <a:ext cx="1488053" cy="492600"/>
          </a:xfrm>
          <a:prstGeom prst="rect">
            <a:avLst/>
          </a:prstGeom>
          <a:noFill/>
          <a:ln>
            <a:noFill/>
          </a:ln>
        </p:spPr>
      </p:pic>
      <p:sp>
        <p:nvSpPr>
          <p:cNvPr id="957" name="Google Shape;957;p50" descr=" "/>
          <p:cNvSpPr/>
          <p:nvPr/>
        </p:nvSpPr>
        <p:spPr>
          <a:xfrm rot="5400000" flipH="1">
            <a:off x="909889" y="2482756"/>
            <a:ext cx="383647" cy="419214"/>
          </a:xfrm>
          <a:prstGeom prst="flowChartOffpageConnector">
            <a:avLst/>
          </a:prstGeom>
          <a:solidFill>
            <a:schemeClr val="lt1"/>
          </a:solidFill>
          <a:ln w="28575" cap="flat" cmpd="sng">
            <a:solidFill>
              <a:srgbClr val="F5CDB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50" descr=" "/>
          <p:cNvSpPr/>
          <p:nvPr/>
        </p:nvSpPr>
        <p:spPr>
          <a:xfrm rot="5400000" flipH="1">
            <a:off x="981512" y="2561019"/>
            <a:ext cx="240401" cy="262688"/>
          </a:xfrm>
          <a:prstGeom prst="flowChartOffpageConnector">
            <a:avLst/>
          </a:prstGeom>
          <a:solidFill>
            <a:srgbClr val="5145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50" descr=" "/>
          <p:cNvSpPr/>
          <p:nvPr/>
        </p:nvSpPr>
        <p:spPr>
          <a:xfrm rot="5400000" flipH="1">
            <a:off x="2645033" y="2482756"/>
            <a:ext cx="383647" cy="419214"/>
          </a:xfrm>
          <a:prstGeom prst="flowChartOffpageConnector">
            <a:avLst/>
          </a:prstGeom>
          <a:solidFill>
            <a:schemeClr val="lt1"/>
          </a:solidFill>
          <a:ln w="28575" cap="flat" cmpd="sng">
            <a:solidFill>
              <a:srgbClr val="F5CDB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50" descr=" "/>
          <p:cNvSpPr/>
          <p:nvPr/>
        </p:nvSpPr>
        <p:spPr>
          <a:xfrm rot="5400000" flipH="1">
            <a:off x="2716656" y="2561019"/>
            <a:ext cx="240401" cy="262688"/>
          </a:xfrm>
          <a:prstGeom prst="flowChartOffpageConnector">
            <a:avLst/>
          </a:prstGeom>
          <a:solidFill>
            <a:srgbClr val="5145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50"/>
          <p:cNvSpPr/>
          <p:nvPr/>
        </p:nvSpPr>
        <p:spPr>
          <a:xfrm>
            <a:off x="7832675" y="-1411450"/>
            <a:ext cx="2320800" cy="1049100"/>
          </a:xfrm>
          <a:prstGeom prst="wedgeRoundRectCallout">
            <a:avLst>
              <a:gd name="adj1" fmla="val -42183"/>
              <a:gd name="adj2" fmla="val 74659"/>
              <a:gd name="adj3" fmla="val 0"/>
            </a:avLst>
          </a:prstGeom>
          <a:solidFill>
            <a:srgbClr val="003A8E"/>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Clr>
                <a:schemeClr val="dk1"/>
              </a:buClr>
              <a:buSzPts val="1100"/>
              <a:buFont typeface="Arial"/>
              <a:buNone/>
            </a:pPr>
            <a:r>
              <a:rPr lang="en" sz="1200">
                <a:solidFill>
                  <a:schemeClr val="lt1"/>
                </a:solidFill>
                <a:latin typeface="Montserrat SemiBold"/>
                <a:ea typeface="Montserrat SemiBold"/>
                <a:cs typeface="Montserrat SemiBold"/>
                <a:sym typeface="Montserrat SemiBold"/>
              </a:rPr>
              <a:t>Alternate slide design</a:t>
            </a:r>
            <a:endParaRPr sz="1200">
              <a:solidFill>
                <a:schemeClr val="lt1"/>
              </a:solidFill>
              <a:latin typeface="Montserrat SemiBold"/>
              <a:ea typeface="Montserrat SemiBold"/>
              <a:cs typeface="Montserrat SemiBold"/>
              <a:sym typeface="Montserrat SemiBold"/>
            </a:endParaRPr>
          </a:p>
          <a:p>
            <a:pPr marL="0" lvl="0" indent="0" algn="ctr" rtl="0">
              <a:lnSpc>
                <a:spcPct val="115000"/>
              </a:lnSpc>
              <a:spcBef>
                <a:spcPts val="0"/>
              </a:spcBef>
              <a:spcAft>
                <a:spcPts val="0"/>
              </a:spcAft>
              <a:buClr>
                <a:schemeClr val="dk1"/>
              </a:buClr>
              <a:buSzPts val="1100"/>
              <a:buFont typeface="Arial"/>
              <a:buNone/>
            </a:pPr>
            <a:r>
              <a:rPr lang="en" sz="1200">
                <a:solidFill>
                  <a:schemeClr val="lt1"/>
                </a:solidFill>
                <a:latin typeface="Montserrat SemiBold"/>
                <a:ea typeface="Montserrat SemiBold"/>
                <a:cs typeface="Montserrat SemiBold"/>
                <a:sym typeface="Montserrat SemiBold"/>
              </a:rPr>
              <a:t>with traction &amp; roadmap</a:t>
            </a:r>
            <a:endParaRPr sz="1200">
              <a:solidFill>
                <a:schemeClr val="lt1"/>
              </a:solidFill>
              <a:latin typeface="Montserrat SemiBold"/>
              <a:ea typeface="Montserrat SemiBold"/>
              <a:cs typeface="Montserrat SemiBold"/>
              <a:sym typeface="Montserrat SemiBold"/>
            </a:endParaRPr>
          </a:p>
          <a:p>
            <a:pPr marL="0" lvl="0" indent="0" algn="ctr" rtl="0">
              <a:lnSpc>
                <a:spcPct val="115000"/>
              </a:lnSpc>
              <a:spcBef>
                <a:spcPts val="0"/>
              </a:spcBef>
              <a:spcAft>
                <a:spcPts val="0"/>
              </a:spcAft>
              <a:buNone/>
            </a:pPr>
            <a:r>
              <a:rPr lang="en" sz="1200">
                <a:solidFill>
                  <a:schemeClr val="lt1"/>
                </a:solidFill>
                <a:latin typeface="Montserrat SemiBold"/>
                <a:ea typeface="Montserrat SemiBold"/>
                <a:cs typeface="Montserrat SemiBold"/>
                <a:sym typeface="Montserrat SemiBold"/>
              </a:rPr>
              <a:t>in one!</a:t>
            </a:r>
            <a:endParaRPr sz="1200">
              <a:solidFill>
                <a:schemeClr val="lt1"/>
              </a:solidFill>
              <a:latin typeface="Montserrat SemiBold"/>
              <a:ea typeface="Montserrat SemiBold"/>
              <a:cs typeface="Montserrat SemiBold"/>
              <a:sym typeface="Montserrat SemiBold"/>
            </a:endParaRPr>
          </a:p>
        </p:txBody>
      </p:sp>
      <p:pic>
        <p:nvPicPr>
          <p:cNvPr id="962" name="Google Shape;962;p50"/>
          <p:cNvPicPr preferRelativeResize="0"/>
          <p:nvPr/>
        </p:nvPicPr>
        <p:blipFill>
          <a:blip r:embed="rId6">
            <a:alphaModFix/>
          </a:blip>
          <a:stretch>
            <a:fillRect/>
          </a:stretch>
        </p:blipFill>
        <p:spPr>
          <a:xfrm>
            <a:off x="3790990" y="1473607"/>
            <a:ext cx="1562010" cy="383626"/>
          </a:xfrm>
          <a:prstGeom prst="rect">
            <a:avLst/>
          </a:prstGeom>
          <a:noFill/>
          <a:ln>
            <a:noFill/>
          </a:ln>
        </p:spPr>
      </p:pic>
      <p:sp>
        <p:nvSpPr>
          <p:cNvPr id="963" name="Google Shape;963;p50" descr=" "/>
          <p:cNvSpPr/>
          <p:nvPr/>
        </p:nvSpPr>
        <p:spPr>
          <a:xfrm rot="-5400000" flipH="1">
            <a:off x="4380177" y="2468806"/>
            <a:ext cx="383647" cy="419214"/>
          </a:xfrm>
          <a:prstGeom prst="flowChartOffpageConnector">
            <a:avLst/>
          </a:prstGeom>
          <a:solidFill>
            <a:schemeClr val="lt1"/>
          </a:solidFill>
          <a:ln w="28575" cap="flat" cmpd="sng">
            <a:solidFill>
              <a:srgbClr val="F5CDB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50" descr=" "/>
          <p:cNvSpPr/>
          <p:nvPr/>
        </p:nvSpPr>
        <p:spPr>
          <a:xfrm rot="-5400000" flipH="1">
            <a:off x="4451800" y="2547069"/>
            <a:ext cx="240401" cy="262688"/>
          </a:xfrm>
          <a:prstGeom prst="flowChartOffpageConnector">
            <a:avLst/>
          </a:prstGeom>
          <a:solidFill>
            <a:srgbClr val="0D78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68"/>
        <p:cNvGrpSpPr/>
        <p:nvPr/>
      </p:nvGrpSpPr>
      <p:grpSpPr>
        <a:xfrm>
          <a:off x="0" y="0"/>
          <a:ext cx="0" cy="0"/>
          <a:chOff x="0" y="0"/>
          <a:chExt cx="0" cy="0"/>
        </a:xfrm>
      </p:grpSpPr>
      <p:pic>
        <p:nvPicPr>
          <p:cNvPr id="969" name="Google Shape;969;p51"/>
          <p:cNvPicPr preferRelativeResize="0"/>
          <p:nvPr/>
        </p:nvPicPr>
        <p:blipFill rotWithShape="1">
          <a:blip r:embed="rId3">
            <a:alphaModFix/>
          </a:blip>
          <a:srcRect t="30" b="30"/>
          <a:stretch/>
        </p:blipFill>
        <p:spPr>
          <a:xfrm>
            <a:off x="8026554" y="3805225"/>
            <a:ext cx="1117448" cy="1338275"/>
          </a:xfrm>
          <a:prstGeom prst="rect">
            <a:avLst/>
          </a:prstGeom>
          <a:noFill/>
          <a:ln>
            <a:noFill/>
          </a:ln>
        </p:spPr>
      </p:pic>
      <p:pic>
        <p:nvPicPr>
          <p:cNvPr id="970" name="Google Shape;970;p51"/>
          <p:cNvPicPr preferRelativeResize="0"/>
          <p:nvPr/>
        </p:nvPicPr>
        <p:blipFill rotWithShape="1">
          <a:blip r:embed="rId4">
            <a:alphaModFix/>
          </a:blip>
          <a:srcRect t="30" b="40"/>
          <a:stretch/>
        </p:blipFill>
        <p:spPr>
          <a:xfrm>
            <a:off x="0" y="1"/>
            <a:ext cx="667725" cy="772687"/>
          </a:xfrm>
          <a:prstGeom prst="rect">
            <a:avLst/>
          </a:prstGeom>
          <a:noFill/>
          <a:ln>
            <a:noFill/>
          </a:ln>
        </p:spPr>
      </p:pic>
      <p:sp>
        <p:nvSpPr>
          <p:cNvPr id="971" name="Google Shape;971;p51" descr=" "/>
          <p:cNvSpPr txBox="1"/>
          <p:nvPr/>
        </p:nvSpPr>
        <p:spPr>
          <a:xfrm>
            <a:off x="198575" y="140058"/>
            <a:ext cx="7238700" cy="49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100">
                <a:solidFill>
                  <a:srgbClr val="084D96"/>
                </a:solidFill>
                <a:latin typeface="Grand Hotel"/>
                <a:ea typeface="Grand Hotel"/>
                <a:cs typeface="Grand Hotel"/>
                <a:sym typeface="Grand Hotel"/>
              </a:rPr>
              <a:t>Our Team</a:t>
            </a:r>
            <a:endParaRPr sz="3100">
              <a:solidFill>
                <a:srgbClr val="084D96"/>
              </a:solidFill>
              <a:latin typeface="Grand Hotel"/>
              <a:ea typeface="Grand Hotel"/>
              <a:cs typeface="Grand Hotel"/>
              <a:sym typeface="Grand Hotel"/>
            </a:endParaRPr>
          </a:p>
        </p:txBody>
      </p:sp>
      <p:sp>
        <p:nvSpPr>
          <p:cNvPr id="972" name="Google Shape;972;p51" descr=" "/>
          <p:cNvSpPr/>
          <p:nvPr/>
        </p:nvSpPr>
        <p:spPr>
          <a:xfrm rot="10800000" flipH="1">
            <a:off x="224888" y="1943425"/>
            <a:ext cx="1965900" cy="1239900"/>
          </a:xfrm>
          <a:prstGeom prst="snip1Rect">
            <a:avLst>
              <a:gd name="adj" fmla="val 16667"/>
            </a:avLst>
          </a:prstGeom>
          <a:solidFill>
            <a:srgbClr val="FFFFFF"/>
          </a:solidFill>
          <a:ln w="9525" cap="flat" cmpd="sng">
            <a:solidFill>
              <a:srgbClr val="F5CDB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51" descr=" "/>
          <p:cNvSpPr txBox="1"/>
          <p:nvPr/>
        </p:nvSpPr>
        <p:spPr>
          <a:xfrm>
            <a:off x="224888" y="2042995"/>
            <a:ext cx="1965900" cy="369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b="1">
                <a:solidFill>
                  <a:srgbClr val="080E23"/>
                </a:solidFill>
                <a:latin typeface="Raleway"/>
                <a:ea typeface="Raleway"/>
                <a:cs typeface="Raleway"/>
                <a:sym typeface="Raleway"/>
              </a:rPr>
              <a:t>Tyberius Lawver</a:t>
            </a:r>
            <a:endParaRPr sz="1200" b="1">
              <a:solidFill>
                <a:srgbClr val="080E23"/>
              </a:solidFill>
              <a:latin typeface="Raleway"/>
              <a:ea typeface="Raleway"/>
              <a:cs typeface="Raleway"/>
              <a:sym typeface="Raleway"/>
            </a:endParaRPr>
          </a:p>
        </p:txBody>
      </p:sp>
      <p:sp>
        <p:nvSpPr>
          <p:cNvPr id="974" name="Google Shape;974;p51" descr=" "/>
          <p:cNvSpPr txBox="1"/>
          <p:nvPr/>
        </p:nvSpPr>
        <p:spPr>
          <a:xfrm>
            <a:off x="224888" y="2311770"/>
            <a:ext cx="1965900" cy="32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solidFill>
                  <a:srgbClr val="084D96"/>
                </a:solidFill>
                <a:latin typeface="Raleway SemiBold"/>
                <a:ea typeface="Raleway SemiBold"/>
                <a:cs typeface="Raleway SemiBold"/>
                <a:sym typeface="Raleway SemiBold"/>
              </a:rPr>
              <a:t>FOUNDER &amp; CEO</a:t>
            </a:r>
            <a:endParaRPr sz="900">
              <a:solidFill>
                <a:srgbClr val="084D96"/>
              </a:solidFill>
              <a:latin typeface="Raleway SemiBold"/>
              <a:ea typeface="Raleway SemiBold"/>
              <a:cs typeface="Raleway SemiBold"/>
              <a:sym typeface="Raleway SemiBold"/>
            </a:endParaRPr>
          </a:p>
        </p:txBody>
      </p:sp>
      <p:sp>
        <p:nvSpPr>
          <p:cNvPr id="975" name="Google Shape;975;p51" descr=" "/>
          <p:cNvSpPr/>
          <p:nvPr/>
        </p:nvSpPr>
        <p:spPr>
          <a:xfrm>
            <a:off x="636338" y="900000"/>
            <a:ext cx="1143000" cy="1143000"/>
          </a:xfrm>
          <a:prstGeom prst="rect">
            <a:avLst/>
          </a:prstGeom>
          <a:solidFill>
            <a:schemeClr val="lt1"/>
          </a:solidFill>
          <a:ln w="28575" cap="flat" cmpd="sng">
            <a:solidFill>
              <a:srgbClr val="0D78C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51" descr=" "/>
          <p:cNvSpPr/>
          <p:nvPr/>
        </p:nvSpPr>
        <p:spPr>
          <a:xfrm rot="10800000" flipH="1">
            <a:off x="2467663" y="1943425"/>
            <a:ext cx="1965900" cy="1239900"/>
          </a:xfrm>
          <a:prstGeom prst="snip1Rect">
            <a:avLst>
              <a:gd name="adj" fmla="val 16667"/>
            </a:avLst>
          </a:prstGeom>
          <a:solidFill>
            <a:srgbClr val="FFFFFF"/>
          </a:solidFill>
          <a:ln w="9525" cap="flat" cmpd="sng">
            <a:solidFill>
              <a:srgbClr val="F5CDB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51" descr=" "/>
          <p:cNvSpPr txBox="1"/>
          <p:nvPr/>
        </p:nvSpPr>
        <p:spPr>
          <a:xfrm>
            <a:off x="2467663" y="2042995"/>
            <a:ext cx="1965900" cy="369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b="1">
                <a:solidFill>
                  <a:srgbClr val="080E23"/>
                </a:solidFill>
                <a:latin typeface="Raleway"/>
                <a:ea typeface="Raleway"/>
                <a:cs typeface="Raleway"/>
                <a:sym typeface="Raleway"/>
              </a:rPr>
              <a:t>Jack Russell</a:t>
            </a:r>
            <a:endParaRPr sz="1200" b="1">
              <a:solidFill>
                <a:srgbClr val="080E23"/>
              </a:solidFill>
              <a:latin typeface="Raleway"/>
              <a:ea typeface="Raleway"/>
              <a:cs typeface="Raleway"/>
              <a:sym typeface="Raleway"/>
            </a:endParaRPr>
          </a:p>
        </p:txBody>
      </p:sp>
      <p:sp>
        <p:nvSpPr>
          <p:cNvPr id="978" name="Google Shape;978;p51" descr=" "/>
          <p:cNvSpPr txBox="1"/>
          <p:nvPr/>
        </p:nvSpPr>
        <p:spPr>
          <a:xfrm>
            <a:off x="2467663" y="2311770"/>
            <a:ext cx="1965900" cy="32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solidFill>
                  <a:srgbClr val="084D96"/>
                </a:solidFill>
                <a:latin typeface="Raleway SemiBold"/>
                <a:ea typeface="Raleway SemiBold"/>
                <a:cs typeface="Raleway SemiBold"/>
                <a:sym typeface="Raleway SemiBold"/>
              </a:rPr>
              <a:t>COO</a:t>
            </a:r>
            <a:endParaRPr sz="900">
              <a:solidFill>
                <a:srgbClr val="084D96"/>
              </a:solidFill>
              <a:latin typeface="Raleway SemiBold"/>
              <a:ea typeface="Raleway SemiBold"/>
              <a:cs typeface="Raleway SemiBold"/>
              <a:sym typeface="Raleway SemiBold"/>
            </a:endParaRPr>
          </a:p>
        </p:txBody>
      </p:sp>
      <p:sp>
        <p:nvSpPr>
          <p:cNvPr id="979" name="Google Shape;979;p51" descr=" "/>
          <p:cNvSpPr/>
          <p:nvPr/>
        </p:nvSpPr>
        <p:spPr>
          <a:xfrm>
            <a:off x="2879113" y="900000"/>
            <a:ext cx="1143000" cy="1143000"/>
          </a:xfrm>
          <a:prstGeom prst="rect">
            <a:avLst/>
          </a:prstGeom>
          <a:solidFill>
            <a:schemeClr val="lt1"/>
          </a:solidFill>
          <a:ln w="28575" cap="flat" cmpd="sng">
            <a:solidFill>
              <a:srgbClr val="0D78C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51" descr=" "/>
          <p:cNvSpPr/>
          <p:nvPr/>
        </p:nvSpPr>
        <p:spPr>
          <a:xfrm rot="10800000" flipH="1">
            <a:off x="4710438" y="1943425"/>
            <a:ext cx="1965900" cy="1239900"/>
          </a:xfrm>
          <a:prstGeom prst="snip1Rect">
            <a:avLst>
              <a:gd name="adj" fmla="val 16667"/>
            </a:avLst>
          </a:prstGeom>
          <a:solidFill>
            <a:srgbClr val="FFFFFF"/>
          </a:solidFill>
          <a:ln w="9525" cap="flat" cmpd="sng">
            <a:solidFill>
              <a:srgbClr val="F5CDB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51" descr=" "/>
          <p:cNvSpPr txBox="1"/>
          <p:nvPr/>
        </p:nvSpPr>
        <p:spPr>
          <a:xfrm>
            <a:off x="4710438" y="2042995"/>
            <a:ext cx="1965900" cy="369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b="1">
                <a:solidFill>
                  <a:srgbClr val="084D96"/>
                </a:solidFill>
                <a:latin typeface="Raleway"/>
                <a:ea typeface="Raleway"/>
                <a:cs typeface="Raleway"/>
                <a:sym typeface="Raleway"/>
              </a:rPr>
              <a:t>Mali Pembroke</a:t>
            </a:r>
            <a:endParaRPr sz="1200" b="1">
              <a:solidFill>
                <a:srgbClr val="084D96"/>
              </a:solidFill>
              <a:latin typeface="Raleway"/>
              <a:ea typeface="Raleway"/>
              <a:cs typeface="Raleway"/>
              <a:sym typeface="Raleway"/>
            </a:endParaRPr>
          </a:p>
        </p:txBody>
      </p:sp>
      <p:sp>
        <p:nvSpPr>
          <p:cNvPr id="982" name="Google Shape;982;p51" descr=" "/>
          <p:cNvSpPr txBox="1"/>
          <p:nvPr/>
        </p:nvSpPr>
        <p:spPr>
          <a:xfrm>
            <a:off x="4710438" y="2311770"/>
            <a:ext cx="1965900" cy="32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solidFill>
                  <a:srgbClr val="080E23"/>
                </a:solidFill>
                <a:latin typeface="Raleway SemiBold"/>
                <a:ea typeface="Raleway SemiBold"/>
                <a:cs typeface="Raleway SemiBold"/>
                <a:sym typeface="Raleway SemiBold"/>
              </a:rPr>
              <a:t>CTO</a:t>
            </a:r>
            <a:endParaRPr sz="900">
              <a:solidFill>
                <a:srgbClr val="080E23"/>
              </a:solidFill>
              <a:latin typeface="Raleway SemiBold"/>
              <a:ea typeface="Raleway SemiBold"/>
              <a:cs typeface="Raleway SemiBold"/>
              <a:sym typeface="Raleway SemiBold"/>
            </a:endParaRPr>
          </a:p>
        </p:txBody>
      </p:sp>
      <p:sp>
        <p:nvSpPr>
          <p:cNvPr id="983" name="Google Shape;983;p51" descr=" "/>
          <p:cNvSpPr/>
          <p:nvPr/>
        </p:nvSpPr>
        <p:spPr>
          <a:xfrm>
            <a:off x="5121888" y="900000"/>
            <a:ext cx="1143000" cy="1143000"/>
          </a:xfrm>
          <a:prstGeom prst="rect">
            <a:avLst/>
          </a:prstGeom>
          <a:solidFill>
            <a:schemeClr val="lt1"/>
          </a:solidFill>
          <a:ln w="28575" cap="flat" cmpd="sng">
            <a:solidFill>
              <a:srgbClr val="0D78C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51" descr=" "/>
          <p:cNvSpPr/>
          <p:nvPr/>
        </p:nvSpPr>
        <p:spPr>
          <a:xfrm rot="10800000" flipH="1">
            <a:off x="6953213" y="1943425"/>
            <a:ext cx="1965900" cy="1239900"/>
          </a:xfrm>
          <a:prstGeom prst="snip1Rect">
            <a:avLst>
              <a:gd name="adj" fmla="val 16667"/>
            </a:avLst>
          </a:prstGeom>
          <a:solidFill>
            <a:srgbClr val="FFFFFF"/>
          </a:solidFill>
          <a:ln w="9525" cap="flat" cmpd="sng">
            <a:solidFill>
              <a:srgbClr val="F5CDB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51" descr=" "/>
          <p:cNvSpPr txBox="1"/>
          <p:nvPr/>
        </p:nvSpPr>
        <p:spPr>
          <a:xfrm>
            <a:off x="6953213" y="2042995"/>
            <a:ext cx="1965900" cy="369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b="1">
                <a:solidFill>
                  <a:srgbClr val="080E23"/>
                </a:solidFill>
                <a:latin typeface="Raleway"/>
                <a:ea typeface="Raleway"/>
                <a:cs typeface="Raleway"/>
                <a:sym typeface="Raleway"/>
              </a:rPr>
              <a:t>Sarah McLachlan</a:t>
            </a:r>
            <a:endParaRPr sz="1200" b="1">
              <a:solidFill>
                <a:srgbClr val="080E23"/>
              </a:solidFill>
              <a:latin typeface="Raleway"/>
              <a:ea typeface="Raleway"/>
              <a:cs typeface="Raleway"/>
              <a:sym typeface="Raleway"/>
            </a:endParaRPr>
          </a:p>
        </p:txBody>
      </p:sp>
      <p:sp>
        <p:nvSpPr>
          <p:cNvPr id="986" name="Google Shape;986;p51" descr=" "/>
          <p:cNvSpPr txBox="1"/>
          <p:nvPr/>
        </p:nvSpPr>
        <p:spPr>
          <a:xfrm>
            <a:off x="6953213" y="2311770"/>
            <a:ext cx="1965900" cy="32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solidFill>
                  <a:srgbClr val="080E23"/>
                </a:solidFill>
                <a:latin typeface="Raleway SemiBold"/>
                <a:ea typeface="Raleway SemiBold"/>
                <a:cs typeface="Raleway SemiBold"/>
                <a:sym typeface="Raleway SemiBold"/>
              </a:rPr>
              <a:t>CHIEF EVANGELIST</a:t>
            </a:r>
            <a:endParaRPr sz="900">
              <a:solidFill>
                <a:srgbClr val="080E23"/>
              </a:solidFill>
              <a:latin typeface="Raleway SemiBold"/>
              <a:ea typeface="Raleway SemiBold"/>
              <a:cs typeface="Raleway SemiBold"/>
              <a:sym typeface="Raleway SemiBold"/>
            </a:endParaRPr>
          </a:p>
        </p:txBody>
      </p:sp>
      <p:sp>
        <p:nvSpPr>
          <p:cNvPr id="987" name="Google Shape;987;p51" descr=" "/>
          <p:cNvSpPr/>
          <p:nvPr/>
        </p:nvSpPr>
        <p:spPr>
          <a:xfrm>
            <a:off x="7364663" y="900000"/>
            <a:ext cx="1143000" cy="1143000"/>
          </a:xfrm>
          <a:prstGeom prst="rect">
            <a:avLst/>
          </a:prstGeom>
          <a:solidFill>
            <a:schemeClr val="lt1"/>
          </a:solidFill>
          <a:ln w="28575" cap="flat" cmpd="sng">
            <a:solidFill>
              <a:srgbClr val="0D78C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88" name="Google Shape;988;p51"/>
          <p:cNvPicPr preferRelativeResize="0"/>
          <p:nvPr/>
        </p:nvPicPr>
        <p:blipFill rotWithShape="1">
          <a:blip r:embed="rId5">
            <a:alphaModFix/>
          </a:blip>
          <a:srcRect l="17088" b="17088"/>
          <a:stretch/>
        </p:blipFill>
        <p:spPr>
          <a:xfrm>
            <a:off x="7442977" y="978300"/>
            <a:ext cx="986399" cy="986399"/>
          </a:xfrm>
          <a:prstGeom prst="rect">
            <a:avLst/>
          </a:prstGeom>
          <a:noFill/>
          <a:ln>
            <a:noFill/>
          </a:ln>
        </p:spPr>
      </p:pic>
      <p:pic>
        <p:nvPicPr>
          <p:cNvPr id="989" name="Google Shape;989;p51" title="Tyberius-04.jpg"/>
          <p:cNvPicPr preferRelativeResize="0"/>
          <p:nvPr/>
        </p:nvPicPr>
        <p:blipFill rotWithShape="1">
          <a:blip r:embed="rId6">
            <a:alphaModFix/>
          </a:blip>
          <a:srcRect l="16918" t="7364" r="15869" b="42161"/>
          <a:stretch/>
        </p:blipFill>
        <p:spPr>
          <a:xfrm>
            <a:off x="714650" y="978300"/>
            <a:ext cx="986400" cy="986399"/>
          </a:xfrm>
          <a:prstGeom prst="rect">
            <a:avLst/>
          </a:prstGeom>
          <a:noFill/>
          <a:ln>
            <a:noFill/>
          </a:ln>
        </p:spPr>
      </p:pic>
      <p:pic>
        <p:nvPicPr>
          <p:cNvPr id="990" name="Google Shape;990;p51" title="jackrussell.jpg"/>
          <p:cNvPicPr preferRelativeResize="0"/>
          <p:nvPr/>
        </p:nvPicPr>
        <p:blipFill rotWithShape="1">
          <a:blip r:embed="rId7">
            <a:alphaModFix/>
          </a:blip>
          <a:srcRect l="12575" t="16101" r="18029" b="37646"/>
          <a:stretch/>
        </p:blipFill>
        <p:spPr>
          <a:xfrm>
            <a:off x="2957425" y="979013"/>
            <a:ext cx="986400" cy="986399"/>
          </a:xfrm>
          <a:prstGeom prst="rect">
            <a:avLst/>
          </a:prstGeom>
          <a:noFill/>
          <a:ln>
            <a:noFill/>
          </a:ln>
        </p:spPr>
      </p:pic>
      <p:pic>
        <p:nvPicPr>
          <p:cNvPr id="991" name="Google Shape;991;p51" title="corgi.jpg"/>
          <p:cNvPicPr preferRelativeResize="0"/>
          <p:nvPr/>
        </p:nvPicPr>
        <p:blipFill rotWithShape="1">
          <a:blip r:embed="rId8">
            <a:alphaModFix/>
          </a:blip>
          <a:srcRect l="29696" t="4219" r="23671" b="25812"/>
          <a:stretch/>
        </p:blipFill>
        <p:spPr>
          <a:xfrm>
            <a:off x="5200200" y="979013"/>
            <a:ext cx="986399" cy="986400"/>
          </a:xfrm>
          <a:prstGeom prst="rect">
            <a:avLst/>
          </a:prstGeom>
          <a:noFill/>
          <a:ln>
            <a:noFill/>
          </a:ln>
        </p:spPr>
      </p:pic>
      <p:pic>
        <p:nvPicPr>
          <p:cNvPr id="992" name="Google Shape;992;p51"/>
          <p:cNvPicPr preferRelativeResize="0"/>
          <p:nvPr/>
        </p:nvPicPr>
        <p:blipFill>
          <a:blip r:embed="rId9">
            <a:alphaModFix/>
          </a:blip>
          <a:stretch>
            <a:fillRect/>
          </a:stretch>
        </p:blipFill>
        <p:spPr>
          <a:xfrm>
            <a:off x="5036600" y="2433372"/>
            <a:ext cx="1313603" cy="738901"/>
          </a:xfrm>
          <a:prstGeom prst="rect">
            <a:avLst/>
          </a:prstGeom>
          <a:noFill/>
          <a:ln>
            <a:noFill/>
          </a:ln>
        </p:spPr>
      </p:pic>
      <p:pic>
        <p:nvPicPr>
          <p:cNvPr id="993" name="Google Shape;993;p51"/>
          <p:cNvPicPr preferRelativeResize="0"/>
          <p:nvPr/>
        </p:nvPicPr>
        <p:blipFill>
          <a:blip r:embed="rId10">
            <a:alphaModFix/>
          </a:blip>
          <a:stretch>
            <a:fillRect/>
          </a:stretch>
        </p:blipFill>
        <p:spPr>
          <a:xfrm>
            <a:off x="2737950" y="2595312"/>
            <a:ext cx="1425361" cy="492600"/>
          </a:xfrm>
          <a:prstGeom prst="rect">
            <a:avLst/>
          </a:prstGeom>
          <a:noFill/>
          <a:ln>
            <a:noFill/>
          </a:ln>
        </p:spPr>
      </p:pic>
      <p:pic>
        <p:nvPicPr>
          <p:cNvPr id="994" name="Google Shape;994;p51"/>
          <p:cNvPicPr preferRelativeResize="0"/>
          <p:nvPr/>
        </p:nvPicPr>
        <p:blipFill>
          <a:blip r:embed="rId11">
            <a:alphaModFix/>
          </a:blip>
          <a:stretch>
            <a:fillRect/>
          </a:stretch>
        </p:blipFill>
        <p:spPr>
          <a:xfrm>
            <a:off x="7279377" y="2666508"/>
            <a:ext cx="1313603" cy="350207"/>
          </a:xfrm>
          <a:prstGeom prst="rect">
            <a:avLst/>
          </a:prstGeom>
          <a:noFill/>
          <a:ln>
            <a:noFill/>
          </a:ln>
        </p:spPr>
      </p:pic>
      <p:pic>
        <p:nvPicPr>
          <p:cNvPr id="995" name="Google Shape;995;p51"/>
          <p:cNvPicPr preferRelativeResize="0"/>
          <p:nvPr/>
        </p:nvPicPr>
        <p:blipFill>
          <a:blip r:embed="rId12">
            <a:alphaModFix/>
          </a:blip>
          <a:stretch>
            <a:fillRect/>
          </a:stretch>
        </p:blipFill>
        <p:spPr>
          <a:xfrm>
            <a:off x="4912400" y="4132525"/>
            <a:ext cx="1562000" cy="517085"/>
          </a:xfrm>
          <a:prstGeom prst="rect">
            <a:avLst/>
          </a:prstGeom>
          <a:noFill/>
          <a:ln>
            <a:noFill/>
          </a:ln>
        </p:spPr>
      </p:pic>
      <p:pic>
        <p:nvPicPr>
          <p:cNvPr id="996" name="Google Shape;996;p51"/>
          <p:cNvPicPr preferRelativeResize="0"/>
          <p:nvPr/>
        </p:nvPicPr>
        <p:blipFill>
          <a:blip r:embed="rId13">
            <a:alphaModFix/>
          </a:blip>
          <a:stretch>
            <a:fillRect/>
          </a:stretch>
        </p:blipFill>
        <p:spPr>
          <a:xfrm>
            <a:off x="0" y="3972450"/>
            <a:ext cx="3253905" cy="738900"/>
          </a:xfrm>
          <a:prstGeom prst="rect">
            <a:avLst/>
          </a:prstGeom>
          <a:noFill/>
          <a:ln>
            <a:noFill/>
          </a:ln>
        </p:spPr>
      </p:pic>
      <p:pic>
        <p:nvPicPr>
          <p:cNvPr id="997" name="Google Shape;997;p51"/>
          <p:cNvPicPr preferRelativeResize="0"/>
          <p:nvPr/>
        </p:nvPicPr>
        <p:blipFill>
          <a:blip r:embed="rId14">
            <a:alphaModFix/>
          </a:blip>
          <a:stretch>
            <a:fillRect/>
          </a:stretch>
        </p:blipFill>
        <p:spPr>
          <a:xfrm>
            <a:off x="3357575" y="4039925"/>
            <a:ext cx="1352875" cy="603950"/>
          </a:xfrm>
          <a:prstGeom prst="rect">
            <a:avLst/>
          </a:prstGeom>
          <a:noFill/>
          <a:ln>
            <a:noFill/>
          </a:ln>
        </p:spPr>
      </p:pic>
      <p:sp>
        <p:nvSpPr>
          <p:cNvPr id="998" name="Google Shape;998;p51" descr=" "/>
          <p:cNvSpPr txBox="1"/>
          <p:nvPr/>
        </p:nvSpPr>
        <p:spPr>
          <a:xfrm>
            <a:off x="201168" y="3411633"/>
            <a:ext cx="7238700" cy="49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100">
                <a:solidFill>
                  <a:srgbClr val="084D96"/>
                </a:solidFill>
                <a:latin typeface="Grand Hotel"/>
                <a:ea typeface="Grand Hotel"/>
                <a:cs typeface="Grand Hotel"/>
                <a:sym typeface="Grand Hotel"/>
              </a:rPr>
              <a:t>Proud Partners</a:t>
            </a:r>
            <a:endParaRPr sz="3100">
              <a:solidFill>
                <a:srgbClr val="084D96"/>
              </a:solidFill>
              <a:latin typeface="Grand Hotel"/>
              <a:ea typeface="Grand Hotel"/>
              <a:cs typeface="Grand Hotel"/>
              <a:sym typeface="Grand Hotel"/>
            </a:endParaRPr>
          </a:p>
        </p:txBody>
      </p:sp>
      <p:pic>
        <p:nvPicPr>
          <p:cNvPr id="999" name="Google Shape;999;p51"/>
          <p:cNvPicPr preferRelativeResize="0"/>
          <p:nvPr/>
        </p:nvPicPr>
        <p:blipFill rotWithShape="1">
          <a:blip r:embed="rId15">
            <a:alphaModFix/>
          </a:blip>
          <a:srcRect t="34457" b="28733"/>
          <a:stretch/>
        </p:blipFill>
        <p:spPr>
          <a:xfrm>
            <a:off x="649121" y="2589874"/>
            <a:ext cx="1117476" cy="231371"/>
          </a:xfrm>
          <a:prstGeom prst="rect">
            <a:avLst/>
          </a:prstGeom>
          <a:noFill/>
          <a:ln>
            <a:noFill/>
          </a:ln>
        </p:spPr>
      </p:pic>
      <p:pic>
        <p:nvPicPr>
          <p:cNvPr id="1000" name="Google Shape;1000;p51"/>
          <p:cNvPicPr preferRelativeResize="0"/>
          <p:nvPr/>
        </p:nvPicPr>
        <p:blipFill rotWithShape="1">
          <a:blip r:embed="rId16">
            <a:alphaModFix/>
          </a:blip>
          <a:srcRect l="14282" t="31573" r="14736" b="31182"/>
          <a:stretch/>
        </p:blipFill>
        <p:spPr>
          <a:xfrm>
            <a:off x="677532" y="2843806"/>
            <a:ext cx="1060655" cy="249545"/>
          </a:xfrm>
          <a:prstGeom prst="rect">
            <a:avLst/>
          </a:prstGeom>
          <a:noFill/>
          <a:ln>
            <a:noFill/>
          </a:ln>
        </p:spPr>
      </p:pic>
      <p:pic>
        <p:nvPicPr>
          <p:cNvPr id="1001" name="Google Shape;1001;p51"/>
          <p:cNvPicPr preferRelativeResize="0"/>
          <p:nvPr/>
        </p:nvPicPr>
        <p:blipFill>
          <a:blip r:embed="rId17">
            <a:alphaModFix/>
          </a:blip>
          <a:stretch>
            <a:fillRect/>
          </a:stretch>
        </p:blipFill>
        <p:spPr>
          <a:xfrm>
            <a:off x="6676350" y="4224935"/>
            <a:ext cx="1352873" cy="33226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pic>
        <p:nvPicPr>
          <p:cNvPr id="1006" name="Google Shape;1006;p52"/>
          <p:cNvPicPr preferRelativeResize="0"/>
          <p:nvPr/>
        </p:nvPicPr>
        <p:blipFill rotWithShape="1">
          <a:blip r:embed="rId3">
            <a:alphaModFix/>
          </a:blip>
          <a:srcRect t="30" b="30"/>
          <a:stretch/>
        </p:blipFill>
        <p:spPr>
          <a:xfrm>
            <a:off x="8026554" y="3805225"/>
            <a:ext cx="1117448" cy="1338275"/>
          </a:xfrm>
          <a:prstGeom prst="rect">
            <a:avLst/>
          </a:prstGeom>
          <a:noFill/>
          <a:ln>
            <a:noFill/>
          </a:ln>
        </p:spPr>
      </p:pic>
      <p:pic>
        <p:nvPicPr>
          <p:cNvPr id="1007" name="Google Shape;1007;p52"/>
          <p:cNvPicPr preferRelativeResize="0"/>
          <p:nvPr/>
        </p:nvPicPr>
        <p:blipFill rotWithShape="1">
          <a:blip r:embed="rId4">
            <a:alphaModFix/>
          </a:blip>
          <a:srcRect t="30" b="40"/>
          <a:stretch/>
        </p:blipFill>
        <p:spPr>
          <a:xfrm>
            <a:off x="0" y="1"/>
            <a:ext cx="667725" cy="772687"/>
          </a:xfrm>
          <a:prstGeom prst="rect">
            <a:avLst/>
          </a:prstGeom>
          <a:noFill/>
          <a:ln>
            <a:noFill/>
          </a:ln>
        </p:spPr>
      </p:pic>
      <p:sp>
        <p:nvSpPr>
          <p:cNvPr id="1008" name="Google Shape;1008;p52" descr=" "/>
          <p:cNvSpPr txBox="1"/>
          <p:nvPr/>
        </p:nvSpPr>
        <p:spPr>
          <a:xfrm>
            <a:off x="198575" y="140058"/>
            <a:ext cx="7238700" cy="49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100">
                <a:solidFill>
                  <a:srgbClr val="084D96"/>
                </a:solidFill>
                <a:latin typeface="Grand Hotel"/>
                <a:ea typeface="Grand Hotel"/>
                <a:cs typeface="Grand Hotel"/>
                <a:sym typeface="Grand Hotel"/>
              </a:rPr>
              <a:t>Our Ask</a:t>
            </a:r>
            <a:endParaRPr sz="3100">
              <a:solidFill>
                <a:srgbClr val="084D96"/>
              </a:solidFill>
              <a:latin typeface="Grand Hotel"/>
              <a:ea typeface="Grand Hotel"/>
              <a:cs typeface="Grand Hotel"/>
              <a:sym typeface="Grand Hotel"/>
            </a:endParaRPr>
          </a:p>
        </p:txBody>
      </p:sp>
      <p:sp>
        <p:nvSpPr>
          <p:cNvPr id="1009" name="Google Shape;1009;p52" descr=" "/>
          <p:cNvSpPr txBox="1"/>
          <p:nvPr/>
        </p:nvSpPr>
        <p:spPr>
          <a:xfrm>
            <a:off x="1286300" y="242175"/>
            <a:ext cx="5556300" cy="172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7500">
                <a:solidFill>
                  <a:srgbClr val="0D78C9"/>
                </a:solidFill>
                <a:latin typeface="Grand Hotel"/>
                <a:ea typeface="Grand Hotel"/>
                <a:cs typeface="Grand Hotel"/>
                <a:sym typeface="Grand Hotel"/>
              </a:rPr>
              <a:t>$1.2m</a:t>
            </a:r>
            <a:endParaRPr sz="17500">
              <a:solidFill>
                <a:srgbClr val="0D78C9"/>
              </a:solidFill>
              <a:latin typeface="Grand Hotel"/>
              <a:ea typeface="Grand Hotel"/>
              <a:cs typeface="Grand Hotel"/>
              <a:sym typeface="Grand Hotel"/>
            </a:endParaRPr>
          </a:p>
        </p:txBody>
      </p:sp>
      <p:grpSp>
        <p:nvGrpSpPr>
          <p:cNvPr id="1010" name="Google Shape;1010;p52"/>
          <p:cNvGrpSpPr/>
          <p:nvPr/>
        </p:nvGrpSpPr>
        <p:grpSpPr>
          <a:xfrm>
            <a:off x="3594600" y="2859975"/>
            <a:ext cx="4200300" cy="1872000"/>
            <a:chOff x="4244550" y="2602225"/>
            <a:chExt cx="4200300" cy="1872000"/>
          </a:xfrm>
        </p:grpSpPr>
        <p:sp>
          <p:nvSpPr>
            <p:cNvPr id="1011" name="Google Shape;1011;p52" descr=" "/>
            <p:cNvSpPr/>
            <p:nvPr/>
          </p:nvSpPr>
          <p:spPr>
            <a:xfrm rot="10800000" flipH="1">
              <a:off x="4244550" y="2602225"/>
              <a:ext cx="4200300" cy="1872000"/>
            </a:xfrm>
            <a:prstGeom prst="snip1Rect">
              <a:avLst>
                <a:gd name="adj" fmla="val 16667"/>
              </a:avLst>
            </a:prstGeom>
            <a:solidFill>
              <a:schemeClr val="lt1"/>
            </a:solidFill>
            <a:ln w="9525" cap="flat" cmpd="sng">
              <a:solidFill>
                <a:srgbClr val="F5CDB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52" descr=" "/>
            <p:cNvSpPr txBox="1"/>
            <p:nvPr/>
          </p:nvSpPr>
          <p:spPr>
            <a:xfrm>
              <a:off x="4335525" y="2678325"/>
              <a:ext cx="3723900" cy="40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84D96"/>
                  </a:solidFill>
                  <a:latin typeface="Raleway Black"/>
                  <a:ea typeface="Raleway Black"/>
                  <a:cs typeface="Raleway Black"/>
                  <a:sym typeface="Raleway Black"/>
                </a:rPr>
                <a:t>USE OF FUNDS:</a:t>
              </a:r>
              <a:endParaRPr>
                <a:solidFill>
                  <a:srgbClr val="084D96"/>
                </a:solidFill>
                <a:latin typeface="Raleway Black"/>
                <a:ea typeface="Raleway Black"/>
                <a:cs typeface="Raleway Black"/>
                <a:sym typeface="Raleway Black"/>
              </a:endParaRPr>
            </a:p>
          </p:txBody>
        </p:sp>
        <p:sp>
          <p:nvSpPr>
            <p:cNvPr id="1013" name="Google Shape;1013;p52" descr=" "/>
            <p:cNvSpPr txBox="1"/>
            <p:nvPr/>
          </p:nvSpPr>
          <p:spPr>
            <a:xfrm>
              <a:off x="4937500" y="3006575"/>
              <a:ext cx="3366900" cy="1369800"/>
            </a:xfrm>
            <a:prstGeom prst="rect">
              <a:avLst/>
            </a:prstGeom>
            <a:noFill/>
            <a:ln>
              <a:noFill/>
            </a:ln>
          </p:spPr>
          <p:txBody>
            <a:bodyPr spcFirstLastPara="1" wrap="square" lIns="91425" tIns="91425" rIns="91425" bIns="91425" anchor="t" anchorCtr="0">
              <a:noAutofit/>
            </a:bodyPr>
            <a:lstStyle/>
            <a:p>
              <a:pPr marL="457200" lvl="0" indent="-317500" algn="l" rtl="0">
                <a:lnSpc>
                  <a:spcPct val="150000"/>
                </a:lnSpc>
                <a:spcBef>
                  <a:spcPts val="0"/>
                </a:spcBef>
                <a:spcAft>
                  <a:spcPts val="0"/>
                </a:spcAft>
                <a:buClr>
                  <a:srgbClr val="080E23"/>
                </a:buClr>
                <a:buSzPts val="1400"/>
                <a:buFont typeface="Raleway Medium"/>
                <a:buChar char="●"/>
              </a:pPr>
              <a:r>
                <a:rPr lang="en">
                  <a:solidFill>
                    <a:srgbClr val="080E23"/>
                  </a:solidFill>
                  <a:latin typeface="Raleway Medium"/>
                  <a:ea typeface="Raleway Medium"/>
                  <a:cs typeface="Raleway Medium"/>
                  <a:sym typeface="Raleway Medium"/>
                </a:rPr>
                <a:t>Automate Our Manufacturing</a:t>
              </a:r>
              <a:endParaRPr>
                <a:solidFill>
                  <a:srgbClr val="080E23"/>
                </a:solidFill>
                <a:latin typeface="Raleway Medium"/>
                <a:ea typeface="Raleway Medium"/>
                <a:cs typeface="Raleway Medium"/>
                <a:sym typeface="Raleway Medium"/>
              </a:endParaRPr>
            </a:p>
            <a:p>
              <a:pPr marL="457200" lvl="0" indent="-317500" algn="l" rtl="0">
                <a:lnSpc>
                  <a:spcPct val="150000"/>
                </a:lnSpc>
                <a:spcBef>
                  <a:spcPts val="0"/>
                </a:spcBef>
                <a:spcAft>
                  <a:spcPts val="0"/>
                </a:spcAft>
                <a:buClr>
                  <a:srgbClr val="080E23"/>
                </a:buClr>
                <a:buSzPts val="1400"/>
                <a:buFont typeface="Raleway Medium"/>
                <a:buChar char="●"/>
              </a:pPr>
              <a:r>
                <a:rPr lang="en">
                  <a:solidFill>
                    <a:srgbClr val="080E23"/>
                  </a:solidFill>
                  <a:latin typeface="Raleway Medium"/>
                  <a:ea typeface="Raleway Medium"/>
                  <a:cs typeface="Raleway Medium"/>
                  <a:sym typeface="Raleway Medium"/>
                </a:rPr>
                <a:t>Expand Sales Pipeline</a:t>
              </a:r>
              <a:endParaRPr>
                <a:solidFill>
                  <a:srgbClr val="080E23"/>
                </a:solidFill>
                <a:latin typeface="Raleway Medium"/>
                <a:ea typeface="Raleway Medium"/>
                <a:cs typeface="Raleway Medium"/>
                <a:sym typeface="Raleway Medium"/>
              </a:endParaRPr>
            </a:p>
            <a:p>
              <a:pPr marL="457200" lvl="0" indent="-317500" algn="l" rtl="0">
                <a:lnSpc>
                  <a:spcPct val="150000"/>
                </a:lnSpc>
                <a:spcBef>
                  <a:spcPts val="0"/>
                </a:spcBef>
                <a:spcAft>
                  <a:spcPts val="0"/>
                </a:spcAft>
                <a:buClr>
                  <a:srgbClr val="080E23"/>
                </a:buClr>
                <a:buSzPts val="1400"/>
                <a:buFont typeface="Raleway Medium"/>
                <a:buChar char="●"/>
              </a:pPr>
              <a:r>
                <a:rPr lang="en">
                  <a:solidFill>
                    <a:srgbClr val="080E23"/>
                  </a:solidFill>
                  <a:latin typeface="Raleway Medium"/>
                  <a:ea typeface="Raleway Medium"/>
                  <a:cs typeface="Raleway Medium"/>
                  <a:sym typeface="Raleway Medium"/>
                </a:rPr>
                <a:t>Grow Marketing Team</a:t>
              </a:r>
              <a:endParaRPr>
                <a:solidFill>
                  <a:srgbClr val="080E23"/>
                </a:solidFill>
                <a:latin typeface="Raleway Medium"/>
                <a:ea typeface="Raleway Medium"/>
                <a:cs typeface="Raleway Medium"/>
                <a:sym typeface="Raleway Medium"/>
              </a:endParaRPr>
            </a:p>
            <a:p>
              <a:pPr marL="457200" lvl="0" indent="-317500" algn="l" rtl="0">
                <a:lnSpc>
                  <a:spcPct val="150000"/>
                </a:lnSpc>
                <a:spcBef>
                  <a:spcPts val="0"/>
                </a:spcBef>
                <a:spcAft>
                  <a:spcPts val="0"/>
                </a:spcAft>
                <a:buClr>
                  <a:srgbClr val="080E23"/>
                </a:buClr>
                <a:buSzPts val="1400"/>
                <a:buFont typeface="Raleway Medium"/>
                <a:buChar char="●"/>
              </a:pPr>
              <a:r>
                <a:rPr lang="en">
                  <a:solidFill>
                    <a:srgbClr val="080E23"/>
                  </a:solidFill>
                  <a:latin typeface="Raleway Medium"/>
                  <a:ea typeface="Raleway Medium"/>
                  <a:cs typeface="Raleway Medium"/>
                  <a:sym typeface="Raleway Medium"/>
                </a:rPr>
                <a:t>Fulfill New Contract w/</a:t>
              </a:r>
              <a:r>
                <a:rPr lang="en">
                  <a:solidFill>
                    <a:srgbClr val="080E23"/>
                  </a:solidFill>
                  <a:latin typeface="Raleway ExtraBold"/>
                  <a:ea typeface="Raleway ExtraBold"/>
                  <a:cs typeface="Raleway ExtraBold"/>
                  <a:sym typeface="Raleway ExtraBold"/>
                </a:rPr>
                <a:t>Chewy</a:t>
              </a:r>
              <a:endParaRPr>
                <a:solidFill>
                  <a:srgbClr val="080E23"/>
                </a:solidFill>
                <a:latin typeface="Raleway ExtraBold"/>
                <a:ea typeface="Raleway ExtraBold"/>
                <a:cs typeface="Raleway ExtraBold"/>
                <a:sym typeface="Raleway ExtraBold"/>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017"/>
        <p:cNvGrpSpPr/>
        <p:nvPr/>
      </p:nvGrpSpPr>
      <p:grpSpPr>
        <a:xfrm>
          <a:off x="0" y="0"/>
          <a:ext cx="0" cy="0"/>
          <a:chOff x="0" y="0"/>
          <a:chExt cx="0" cy="0"/>
        </a:xfrm>
      </p:grpSpPr>
      <p:pic>
        <p:nvPicPr>
          <p:cNvPr id="1018" name="Google Shape;1018;p53" title="young-beautiful-woman-in-a-fluffy-skirt-for-a-walk-2025-03-08-16-38-02-utc.jpg"/>
          <p:cNvPicPr preferRelativeResize="0"/>
          <p:nvPr/>
        </p:nvPicPr>
        <p:blipFill rotWithShape="1">
          <a:blip r:embed="rId3">
            <a:alphaModFix/>
          </a:blip>
          <a:srcRect l="10882" t="6798" r="24763" b="14617"/>
          <a:stretch/>
        </p:blipFill>
        <p:spPr>
          <a:xfrm flipH="1">
            <a:off x="0" y="0"/>
            <a:ext cx="6310799" cy="5143502"/>
          </a:xfrm>
          <a:prstGeom prst="rect">
            <a:avLst/>
          </a:prstGeom>
          <a:noFill/>
          <a:ln>
            <a:noFill/>
          </a:ln>
        </p:spPr>
      </p:pic>
      <p:pic>
        <p:nvPicPr>
          <p:cNvPr id="1019" name="Google Shape;1019;p53"/>
          <p:cNvPicPr preferRelativeResize="0"/>
          <p:nvPr/>
        </p:nvPicPr>
        <p:blipFill rotWithShape="1">
          <a:blip r:embed="rId4">
            <a:alphaModFix/>
          </a:blip>
          <a:srcRect t="20" r="11151" b="20"/>
          <a:stretch/>
        </p:blipFill>
        <p:spPr>
          <a:xfrm>
            <a:off x="3877275" y="0"/>
            <a:ext cx="5266725" cy="5143499"/>
          </a:xfrm>
          <a:prstGeom prst="rect">
            <a:avLst/>
          </a:prstGeom>
          <a:noFill/>
          <a:ln>
            <a:noFill/>
          </a:ln>
        </p:spPr>
      </p:pic>
      <p:sp>
        <p:nvSpPr>
          <p:cNvPr id="1020" name="Google Shape;1020;p53" descr=" "/>
          <p:cNvSpPr txBox="1"/>
          <p:nvPr/>
        </p:nvSpPr>
        <p:spPr>
          <a:xfrm>
            <a:off x="79600" y="83625"/>
            <a:ext cx="7185000" cy="714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2900" b="1">
                <a:solidFill>
                  <a:schemeClr val="lt1"/>
                </a:solidFill>
                <a:latin typeface="Raleway"/>
                <a:ea typeface="Raleway"/>
                <a:cs typeface="Raleway"/>
                <a:sym typeface="Raleway"/>
              </a:rPr>
              <a:t>Let’s Make </a:t>
            </a:r>
            <a:r>
              <a:rPr lang="en" sz="2900" i="1">
                <a:solidFill>
                  <a:schemeClr val="lt1"/>
                </a:solidFill>
                <a:latin typeface="Raleway Black"/>
                <a:ea typeface="Raleway Black"/>
                <a:cs typeface="Raleway Black"/>
                <a:sym typeface="Raleway Black"/>
              </a:rPr>
              <a:t>Every</a:t>
            </a:r>
            <a:r>
              <a:rPr lang="en" sz="2900" b="1">
                <a:solidFill>
                  <a:schemeClr val="lt1"/>
                </a:solidFill>
                <a:latin typeface="Raleway"/>
                <a:ea typeface="Raleway"/>
                <a:cs typeface="Raleway"/>
                <a:sym typeface="Raleway"/>
              </a:rPr>
              <a:t> Occasion</a:t>
            </a:r>
            <a:endParaRPr sz="2900" b="1">
              <a:solidFill>
                <a:schemeClr val="lt1"/>
              </a:solidFill>
              <a:latin typeface="Raleway"/>
              <a:ea typeface="Raleway"/>
              <a:cs typeface="Raleway"/>
              <a:sym typeface="Raleway"/>
            </a:endParaRPr>
          </a:p>
        </p:txBody>
      </p:sp>
      <p:grpSp>
        <p:nvGrpSpPr>
          <p:cNvPr id="1021" name="Google Shape;1021;p53"/>
          <p:cNvGrpSpPr/>
          <p:nvPr/>
        </p:nvGrpSpPr>
        <p:grpSpPr>
          <a:xfrm>
            <a:off x="4425825" y="3348500"/>
            <a:ext cx="4944961" cy="2338850"/>
            <a:chOff x="4532600" y="3372300"/>
            <a:chExt cx="4944961" cy="2338850"/>
          </a:xfrm>
        </p:grpSpPr>
        <p:sp>
          <p:nvSpPr>
            <p:cNvPr id="1022" name="Google Shape;1022;p53" descr=" "/>
            <p:cNvSpPr txBox="1"/>
            <p:nvPr/>
          </p:nvSpPr>
          <p:spPr>
            <a:xfrm>
              <a:off x="4532600" y="3939950"/>
              <a:ext cx="4462800" cy="1771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5300">
                  <a:solidFill>
                    <a:srgbClr val="FFFFFF"/>
                  </a:solidFill>
                  <a:latin typeface="Grand Hotel"/>
                  <a:ea typeface="Grand Hotel"/>
                  <a:cs typeface="Grand Hotel"/>
                  <a:sym typeface="Grand Hotel"/>
                </a:rPr>
                <a:t>&amp; pet </a:t>
              </a:r>
              <a:r>
                <a:rPr lang="en" sz="5300" i="1" u="sng">
                  <a:solidFill>
                    <a:srgbClr val="FFFFFF"/>
                  </a:solidFill>
                  <a:latin typeface="Grand Hotel"/>
                  <a:ea typeface="Grand Hotel"/>
                  <a:cs typeface="Grand Hotel"/>
                  <a:sym typeface="Grand Hotel"/>
                </a:rPr>
                <a:t>fabulous</a:t>
              </a:r>
              <a:endParaRPr sz="5300" i="1" u="sng">
                <a:solidFill>
                  <a:srgbClr val="FFFFFF"/>
                </a:solidFill>
                <a:latin typeface="Grand Hotel"/>
                <a:ea typeface="Grand Hotel"/>
                <a:cs typeface="Grand Hotel"/>
                <a:sym typeface="Grand Hotel"/>
              </a:endParaRPr>
            </a:p>
          </p:txBody>
        </p:sp>
        <p:sp>
          <p:nvSpPr>
            <p:cNvPr id="1023" name="Google Shape;1023;p53" descr=" "/>
            <p:cNvSpPr txBox="1"/>
            <p:nvPr/>
          </p:nvSpPr>
          <p:spPr>
            <a:xfrm>
              <a:off x="5014761" y="3372300"/>
              <a:ext cx="4462800" cy="1009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4500">
                  <a:solidFill>
                    <a:srgbClr val="FFFFFF"/>
                  </a:solidFill>
                  <a:latin typeface="Grand Hotel"/>
                  <a:ea typeface="Grand Hotel"/>
                  <a:cs typeface="Grand Hotel"/>
                  <a:sym typeface="Grand Hotel"/>
                </a:rPr>
                <a:t>Pet friendly</a:t>
              </a:r>
              <a:endParaRPr sz="4500" i="1">
                <a:solidFill>
                  <a:srgbClr val="FFFFFF"/>
                </a:solidFill>
                <a:latin typeface="Grand Hotel"/>
                <a:ea typeface="Grand Hotel"/>
                <a:cs typeface="Grand Hotel"/>
                <a:sym typeface="Grand Hotel"/>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27"/>
        <p:cNvGrpSpPr/>
        <p:nvPr/>
      </p:nvGrpSpPr>
      <p:grpSpPr>
        <a:xfrm>
          <a:off x="0" y="0"/>
          <a:ext cx="0" cy="0"/>
          <a:chOff x="0" y="0"/>
          <a:chExt cx="0" cy="0"/>
        </a:xfrm>
      </p:grpSpPr>
      <p:pic>
        <p:nvPicPr>
          <p:cNvPr id="1028" name="Google Shape;1028;p54"/>
          <p:cNvPicPr preferRelativeResize="0"/>
          <p:nvPr/>
        </p:nvPicPr>
        <p:blipFill rotWithShape="1">
          <a:blip r:embed="rId3">
            <a:alphaModFix/>
          </a:blip>
          <a:srcRect t="40" b="50"/>
          <a:stretch/>
        </p:blipFill>
        <p:spPr>
          <a:xfrm rot="10800000" flipH="1">
            <a:off x="5903598" y="-3"/>
            <a:ext cx="3240405" cy="5143503"/>
          </a:xfrm>
          <a:prstGeom prst="rect">
            <a:avLst/>
          </a:prstGeom>
          <a:noFill/>
          <a:ln>
            <a:noFill/>
          </a:ln>
        </p:spPr>
      </p:pic>
      <p:sp>
        <p:nvSpPr>
          <p:cNvPr id="1029" name="Google Shape;1029;p54"/>
          <p:cNvSpPr/>
          <p:nvPr/>
        </p:nvSpPr>
        <p:spPr>
          <a:xfrm>
            <a:off x="5431788" y="1534313"/>
            <a:ext cx="3447300" cy="3447300"/>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30" name="Google Shape;1030;p54" descr=" "/>
          <p:cNvSpPr txBox="1"/>
          <p:nvPr/>
        </p:nvSpPr>
        <p:spPr>
          <a:xfrm>
            <a:off x="158875" y="4062346"/>
            <a:ext cx="3274500" cy="43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300">
                <a:solidFill>
                  <a:srgbClr val="084D96"/>
                </a:solidFill>
                <a:latin typeface="Grand Hotel"/>
                <a:ea typeface="Grand Hotel"/>
                <a:cs typeface="Grand Hotel"/>
                <a:sym typeface="Grand Hotel"/>
              </a:rPr>
              <a:t>Tyberius Lawver</a:t>
            </a:r>
            <a:endParaRPr sz="3300">
              <a:solidFill>
                <a:srgbClr val="084D96"/>
              </a:solidFill>
              <a:latin typeface="Grand Hotel"/>
              <a:ea typeface="Grand Hotel"/>
              <a:cs typeface="Grand Hotel"/>
              <a:sym typeface="Grand Hotel"/>
            </a:endParaRPr>
          </a:p>
        </p:txBody>
      </p:sp>
      <p:sp>
        <p:nvSpPr>
          <p:cNvPr id="1031" name="Google Shape;1031;p54" descr=" "/>
          <p:cNvSpPr txBox="1"/>
          <p:nvPr/>
        </p:nvSpPr>
        <p:spPr>
          <a:xfrm>
            <a:off x="2921018" y="1224725"/>
            <a:ext cx="7798200" cy="44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rgbClr val="084D96"/>
                </a:solidFill>
                <a:latin typeface="Raleway Black"/>
                <a:ea typeface="Raleway Black"/>
                <a:cs typeface="Raleway Black"/>
                <a:sym typeface="Raleway Black"/>
              </a:rPr>
              <a:t>Every </a:t>
            </a:r>
            <a:r>
              <a:rPr lang="en" sz="1600">
                <a:solidFill>
                  <a:srgbClr val="084D96"/>
                </a:solidFill>
                <a:latin typeface="Raleway SemiBold"/>
                <a:ea typeface="Raleway SemiBold"/>
                <a:cs typeface="Raleway SemiBold"/>
                <a:sym typeface="Raleway SemiBold"/>
              </a:rPr>
              <a:t>Dog Should Feel Like The </a:t>
            </a:r>
            <a:r>
              <a:rPr lang="en" sz="1600">
                <a:solidFill>
                  <a:srgbClr val="084D96"/>
                </a:solidFill>
                <a:latin typeface="Raleway Black"/>
                <a:ea typeface="Raleway Black"/>
                <a:cs typeface="Raleway Black"/>
                <a:sym typeface="Raleway Black"/>
              </a:rPr>
              <a:t>Best </a:t>
            </a:r>
            <a:r>
              <a:rPr lang="en" sz="1600">
                <a:solidFill>
                  <a:srgbClr val="084D96"/>
                </a:solidFill>
                <a:latin typeface="Raleway SemiBold"/>
                <a:ea typeface="Raleway SemiBold"/>
                <a:cs typeface="Raleway SemiBold"/>
                <a:sym typeface="Raleway SemiBold"/>
              </a:rPr>
              <a:t>Dog</a:t>
            </a:r>
            <a:endParaRPr sz="1600">
              <a:solidFill>
                <a:srgbClr val="084D96"/>
              </a:solidFill>
              <a:latin typeface="Raleway SemiBold"/>
              <a:ea typeface="Raleway SemiBold"/>
              <a:cs typeface="Raleway SemiBold"/>
              <a:sym typeface="Raleway SemiBold"/>
            </a:endParaRPr>
          </a:p>
        </p:txBody>
      </p:sp>
      <p:grpSp>
        <p:nvGrpSpPr>
          <p:cNvPr id="1032" name="Google Shape;1032;p54"/>
          <p:cNvGrpSpPr/>
          <p:nvPr/>
        </p:nvGrpSpPr>
        <p:grpSpPr>
          <a:xfrm>
            <a:off x="234943" y="147505"/>
            <a:ext cx="6145136" cy="1386187"/>
            <a:chOff x="311150" y="223701"/>
            <a:chExt cx="6652020" cy="1573425"/>
          </a:xfrm>
        </p:grpSpPr>
        <p:pic>
          <p:nvPicPr>
            <p:cNvPr id="1033" name="Google Shape;1033;p54"/>
            <p:cNvPicPr preferRelativeResize="0"/>
            <p:nvPr/>
          </p:nvPicPr>
          <p:blipFill>
            <a:blip r:embed="rId4">
              <a:alphaModFix/>
            </a:blip>
            <a:stretch>
              <a:fillRect/>
            </a:stretch>
          </p:blipFill>
          <p:spPr>
            <a:xfrm>
              <a:off x="1269919" y="223701"/>
              <a:ext cx="5693251" cy="1573425"/>
            </a:xfrm>
            <a:prstGeom prst="rect">
              <a:avLst/>
            </a:prstGeom>
            <a:noFill/>
            <a:ln>
              <a:noFill/>
            </a:ln>
          </p:spPr>
        </p:pic>
        <p:pic>
          <p:nvPicPr>
            <p:cNvPr id="1034" name="Google Shape;1034;p54"/>
            <p:cNvPicPr preferRelativeResize="0"/>
            <p:nvPr/>
          </p:nvPicPr>
          <p:blipFill>
            <a:blip r:embed="rId5">
              <a:alphaModFix/>
            </a:blip>
            <a:stretch>
              <a:fillRect/>
            </a:stretch>
          </p:blipFill>
          <p:spPr>
            <a:xfrm>
              <a:off x="311150" y="457275"/>
              <a:ext cx="848199" cy="845650"/>
            </a:xfrm>
            <a:prstGeom prst="rect">
              <a:avLst/>
            </a:prstGeom>
            <a:noFill/>
            <a:ln>
              <a:noFill/>
            </a:ln>
          </p:spPr>
        </p:pic>
      </p:grpSp>
      <p:pic>
        <p:nvPicPr>
          <p:cNvPr id="1035" name="Google Shape;1035;p54" title="golden-01.png"/>
          <p:cNvPicPr preferRelativeResize="0"/>
          <p:nvPr/>
        </p:nvPicPr>
        <p:blipFill>
          <a:blip r:embed="rId6">
            <a:alphaModFix/>
          </a:blip>
          <a:stretch>
            <a:fillRect/>
          </a:stretch>
        </p:blipFill>
        <p:spPr>
          <a:xfrm>
            <a:off x="5568600" y="1671125"/>
            <a:ext cx="3173675" cy="3173675"/>
          </a:xfrm>
          <a:prstGeom prst="rect">
            <a:avLst/>
          </a:prstGeom>
          <a:noFill/>
          <a:ln>
            <a:noFill/>
          </a:ln>
        </p:spPr>
      </p:pic>
      <p:sp>
        <p:nvSpPr>
          <p:cNvPr id="1036" name="Google Shape;1036;p54" descr=" "/>
          <p:cNvSpPr txBox="1"/>
          <p:nvPr/>
        </p:nvSpPr>
        <p:spPr>
          <a:xfrm>
            <a:off x="3988036" y="2451950"/>
            <a:ext cx="4176300" cy="172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5600">
                <a:solidFill>
                  <a:srgbClr val="0D78C9"/>
                </a:solidFill>
                <a:latin typeface="Grand Hotel"/>
                <a:ea typeface="Grand Hotel"/>
                <a:cs typeface="Grand Hotel"/>
                <a:sym typeface="Grand Hotel"/>
              </a:rPr>
              <a:t>Thank</a:t>
            </a:r>
            <a:r>
              <a:rPr lang="en" sz="5600">
                <a:solidFill>
                  <a:schemeClr val="lt1"/>
                </a:solidFill>
                <a:latin typeface="Grand Hotel"/>
                <a:ea typeface="Grand Hotel"/>
                <a:cs typeface="Grand Hotel"/>
                <a:sym typeface="Grand Hotel"/>
              </a:rPr>
              <a:t> you!</a:t>
            </a:r>
            <a:endParaRPr sz="5600">
              <a:solidFill>
                <a:schemeClr val="lt1"/>
              </a:solidFill>
              <a:latin typeface="Grand Hotel"/>
              <a:ea typeface="Grand Hotel"/>
              <a:cs typeface="Grand Hotel"/>
              <a:sym typeface="Grand Hotel"/>
            </a:endParaRPr>
          </a:p>
        </p:txBody>
      </p:sp>
      <p:sp>
        <p:nvSpPr>
          <p:cNvPr id="1037" name="Google Shape;1037;p54" descr=" "/>
          <p:cNvSpPr txBox="1"/>
          <p:nvPr/>
        </p:nvSpPr>
        <p:spPr>
          <a:xfrm>
            <a:off x="158875" y="4664250"/>
            <a:ext cx="6462000" cy="33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80E23"/>
                </a:solidFill>
                <a:latin typeface="Raleway SemiBold"/>
                <a:ea typeface="Raleway SemiBold"/>
                <a:cs typeface="Raleway SemiBold"/>
                <a:sym typeface="Raleway SemiBold"/>
              </a:rPr>
              <a:t>FOUNDER &amp; CEO </a:t>
            </a:r>
            <a:r>
              <a:rPr lang="en">
                <a:solidFill>
                  <a:srgbClr val="080E23"/>
                </a:solidFill>
                <a:highlight>
                  <a:srgbClr val="FFFFFF"/>
                </a:highlight>
                <a:latin typeface="Raleway SemiBold"/>
                <a:ea typeface="Raleway SemiBold"/>
                <a:cs typeface="Raleway SemiBold"/>
                <a:sym typeface="Raleway SemiBold"/>
              </a:rPr>
              <a:t>⬥ TY@DOGGIETUXEDOS.DOG</a:t>
            </a:r>
            <a:endParaRPr>
              <a:solidFill>
                <a:srgbClr val="080E23"/>
              </a:solidFill>
              <a:latin typeface="Raleway SemiBold"/>
              <a:ea typeface="Raleway SemiBold"/>
              <a:cs typeface="Raleway SemiBold"/>
              <a:sym typeface="Raleway SemiBol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26" descr=" "/>
          <p:cNvSpPr/>
          <p:nvPr/>
        </p:nvSpPr>
        <p:spPr>
          <a:xfrm rot="10800000" flipH="1">
            <a:off x="0" y="1336668"/>
            <a:ext cx="9144000" cy="3870600"/>
          </a:xfrm>
          <a:prstGeom prst="rect">
            <a:avLst/>
          </a:prstGeom>
          <a:solidFill>
            <a:srgbClr val="6D02B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26" descr=" "/>
          <p:cNvSpPr/>
          <p:nvPr/>
        </p:nvSpPr>
        <p:spPr>
          <a:xfrm flipH="1">
            <a:off x="-45762" y="0"/>
            <a:ext cx="9235500" cy="1348500"/>
          </a:xfrm>
          <a:prstGeom prst="triangle">
            <a:avLst>
              <a:gd name="adj" fmla="val 50000"/>
            </a:avLst>
          </a:prstGeom>
          <a:solidFill>
            <a:srgbClr val="6D02B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26" descr=" "/>
          <p:cNvSpPr txBox="1"/>
          <p:nvPr/>
        </p:nvSpPr>
        <p:spPr>
          <a:xfrm>
            <a:off x="-12" y="1562073"/>
            <a:ext cx="9144000" cy="714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900">
                <a:solidFill>
                  <a:srgbClr val="FFFFFF"/>
                </a:solidFill>
                <a:latin typeface="Montserrat SemiBold"/>
                <a:ea typeface="Montserrat SemiBold"/>
                <a:cs typeface="Montserrat SemiBold"/>
                <a:sym typeface="Montserrat SemiBold"/>
              </a:rPr>
              <a:t>And a bit of branding</a:t>
            </a:r>
            <a:endParaRPr sz="2900">
              <a:solidFill>
                <a:srgbClr val="FFFFFF"/>
              </a:solidFill>
              <a:latin typeface="Montserrat SemiBold"/>
              <a:ea typeface="Montserrat SemiBold"/>
              <a:cs typeface="Montserrat SemiBold"/>
              <a:sym typeface="Montserrat SemiBold"/>
            </a:endParaRPr>
          </a:p>
        </p:txBody>
      </p:sp>
      <p:sp>
        <p:nvSpPr>
          <p:cNvPr id="388" name="Google Shape;388;p26" descr=" "/>
          <p:cNvSpPr txBox="1"/>
          <p:nvPr/>
        </p:nvSpPr>
        <p:spPr>
          <a:xfrm>
            <a:off x="-12" y="1833915"/>
            <a:ext cx="9144000" cy="714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8400">
                <a:solidFill>
                  <a:srgbClr val="FFFFFF"/>
                </a:solidFill>
                <a:latin typeface="Montserrat Black"/>
                <a:ea typeface="Montserrat Black"/>
                <a:cs typeface="Montserrat Black"/>
                <a:sym typeface="Montserrat Black"/>
              </a:rPr>
              <a:t>extra credit</a:t>
            </a:r>
            <a:endParaRPr sz="8400">
              <a:solidFill>
                <a:srgbClr val="FFFFFF"/>
              </a:solidFill>
              <a:latin typeface="Montserrat Black"/>
              <a:ea typeface="Montserrat Black"/>
              <a:cs typeface="Montserrat Black"/>
              <a:sym typeface="Montserrat Black"/>
            </a:endParaRPr>
          </a:p>
        </p:txBody>
      </p:sp>
      <p:sp>
        <p:nvSpPr>
          <p:cNvPr id="389" name="Google Shape;389;p26"/>
          <p:cNvSpPr/>
          <p:nvPr/>
        </p:nvSpPr>
        <p:spPr>
          <a:xfrm flipH="1">
            <a:off x="-12" y="3934368"/>
            <a:ext cx="9144000" cy="1272900"/>
          </a:xfrm>
          <a:prstGeom prst="triangle">
            <a:avLst>
              <a:gd name="adj" fmla="val 5000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26" descr=" "/>
          <p:cNvSpPr/>
          <p:nvPr/>
        </p:nvSpPr>
        <p:spPr>
          <a:xfrm flipH="1">
            <a:off x="-45762" y="4106825"/>
            <a:ext cx="9235500" cy="1348500"/>
          </a:xfrm>
          <a:prstGeom prst="triangle">
            <a:avLst>
              <a:gd name="adj" fmla="val 50000"/>
            </a:avLst>
          </a:prstGeom>
          <a:solidFill>
            <a:srgbClr val="6D02B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26"/>
          <p:cNvSpPr/>
          <p:nvPr/>
        </p:nvSpPr>
        <p:spPr>
          <a:xfrm flipH="1">
            <a:off x="-12" y="4231468"/>
            <a:ext cx="9144000" cy="1272900"/>
          </a:xfrm>
          <a:prstGeom prst="triangle">
            <a:avLst>
              <a:gd name="adj" fmla="val 5000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pic>
        <p:nvPicPr>
          <p:cNvPr id="396" name="Google Shape;396;p27" title="Screenshot 2026-07-18 at 12.08.24 AM.png"/>
          <p:cNvPicPr preferRelativeResize="0"/>
          <p:nvPr/>
        </p:nvPicPr>
        <p:blipFill rotWithShape="1">
          <a:blip r:embed="rId3">
            <a:alphaModFix/>
          </a:blip>
          <a:srcRect t="4941" b="5067"/>
          <a:stretch/>
        </p:blipFill>
        <p:spPr>
          <a:xfrm>
            <a:off x="0" y="0"/>
            <a:ext cx="9143997" cy="5142842"/>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pic>
        <p:nvPicPr>
          <p:cNvPr id="401" name="Google Shape;401;p28" descr="A colorful illustration in the background of Ceemo the robot standing in a grey room. He's looking to his right, waving at a mirror labeled as the &quot;Mirror of Desire&quot;. In that mirror he's standing in front of a giant skyscraper against a clear blue sky. On that skyscraper is the logo for &quot;My Dream Company&quot;. Ceemo's seeing the future, where his new company is a huge success!"/>
          <p:cNvPicPr preferRelativeResize="0"/>
          <p:nvPr/>
        </p:nvPicPr>
        <p:blipFill>
          <a:blip r:embed="rId3">
            <a:alphaModFix/>
          </a:blip>
          <a:stretch>
            <a:fillRect/>
          </a:stretch>
        </p:blipFill>
        <p:spPr>
          <a:xfrm>
            <a:off x="-12" y="0"/>
            <a:ext cx="9144018" cy="5143501"/>
          </a:xfrm>
          <a:prstGeom prst="rect">
            <a:avLst/>
          </a:prstGeom>
          <a:noFill/>
          <a:ln>
            <a:noFill/>
          </a:ln>
        </p:spPr>
      </p:pic>
      <p:sp>
        <p:nvSpPr>
          <p:cNvPr id="402" name="Google Shape;402;p28"/>
          <p:cNvSpPr txBox="1"/>
          <p:nvPr/>
        </p:nvSpPr>
        <p:spPr>
          <a:xfrm>
            <a:off x="470850" y="1535025"/>
            <a:ext cx="4775400" cy="2160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Montserrat Black"/>
                <a:ea typeface="Montserrat Black"/>
                <a:cs typeface="Montserrat Black"/>
                <a:sym typeface="Montserrat Black"/>
              </a:rPr>
              <a:t>Close your eyes &amp; imagine it’s five years in the future. </a:t>
            </a:r>
            <a:endParaRPr sz="1200">
              <a:solidFill>
                <a:schemeClr val="dk1"/>
              </a:solidFill>
              <a:latin typeface="Montserrat Black"/>
              <a:ea typeface="Montserrat Black"/>
              <a:cs typeface="Montserrat Black"/>
              <a:sym typeface="Montserrat Black"/>
            </a:endParaRPr>
          </a:p>
          <a:p>
            <a:pPr marL="0" lvl="0" indent="0" algn="l" rtl="0">
              <a:spcBef>
                <a:spcPts val="0"/>
              </a:spcBef>
              <a:spcAft>
                <a:spcPts val="0"/>
              </a:spcAft>
              <a:buNone/>
            </a:pPr>
            <a:endParaRPr sz="800">
              <a:solidFill>
                <a:srgbClr val="1D2225"/>
              </a:solidFill>
              <a:latin typeface="Montserrat Medium"/>
              <a:ea typeface="Montserrat Medium"/>
              <a:cs typeface="Montserrat Medium"/>
              <a:sym typeface="Montserrat Medium"/>
            </a:endParaRPr>
          </a:p>
          <a:p>
            <a:pPr marL="0" lvl="0" indent="0" algn="l" rtl="0">
              <a:spcBef>
                <a:spcPts val="0"/>
              </a:spcBef>
              <a:spcAft>
                <a:spcPts val="0"/>
              </a:spcAft>
              <a:buNone/>
            </a:pPr>
            <a:r>
              <a:rPr lang="en" sz="800" b="1">
                <a:solidFill>
                  <a:srgbClr val="1D2225"/>
                </a:solidFill>
                <a:latin typeface="Montserrat"/>
                <a:ea typeface="Montserrat"/>
                <a:cs typeface="Montserrat"/>
                <a:sym typeface="Montserrat"/>
              </a:rPr>
              <a:t>What does your dream company look like?</a:t>
            </a:r>
            <a:r>
              <a:rPr lang="en" sz="800">
                <a:solidFill>
                  <a:srgbClr val="1D2225"/>
                </a:solidFill>
                <a:latin typeface="Montserrat Medium"/>
                <a:ea typeface="Montserrat Medium"/>
                <a:cs typeface="Montserrat Medium"/>
                <a:sym typeface="Montserrat Medium"/>
              </a:rPr>
              <a:t> When your customer sees your logo on the side of that skyscraper, how do they </a:t>
            </a:r>
            <a:r>
              <a:rPr lang="en" sz="800" b="1" i="1">
                <a:solidFill>
                  <a:srgbClr val="1D2225"/>
                </a:solidFill>
                <a:latin typeface="Montserrat"/>
                <a:ea typeface="Montserrat"/>
                <a:cs typeface="Montserrat"/>
                <a:sym typeface="Montserrat"/>
              </a:rPr>
              <a:t>feel</a:t>
            </a:r>
            <a:r>
              <a:rPr lang="en" sz="800">
                <a:solidFill>
                  <a:srgbClr val="1D2225"/>
                </a:solidFill>
                <a:latin typeface="Montserrat Medium"/>
                <a:ea typeface="Montserrat Medium"/>
                <a:cs typeface="Montserrat Medium"/>
                <a:sym typeface="Montserrat Medium"/>
              </a:rPr>
              <a:t>? What do they </a:t>
            </a:r>
            <a:r>
              <a:rPr lang="en" sz="800" b="1" i="1">
                <a:solidFill>
                  <a:srgbClr val="1D2225"/>
                </a:solidFill>
                <a:latin typeface="Montserrat"/>
                <a:ea typeface="Montserrat"/>
                <a:cs typeface="Montserrat"/>
                <a:sym typeface="Montserrat"/>
              </a:rPr>
              <a:t>think </a:t>
            </a:r>
            <a:r>
              <a:rPr lang="en" sz="800">
                <a:solidFill>
                  <a:srgbClr val="1D2225"/>
                </a:solidFill>
                <a:latin typeface="Montserrat Medium"/>
                <a:ea typeface="Montserrat Medium"/>
                <a:cs typeface="Montserrat Medium"/>
                <a:sym typeface="Montserrat Medium"/>
              </a:rPr>
              <a:t>about </a:t>
            </a:r>
            <a:r>
              <a:rPr lang="en" sz="800" b="1" i="1">
                <a:solidFill>
                  <a:srgbClr val="1D2225"/>
                </a:solidFill>
                <a:latin typeface="Montserrat"/>
                <a:ea typeface="Montserrat"/>
                <a:cs typeface="Montserrat"/>
                <a:sym typeface="Montserrat"/>
              </a:rPr>
              <a:t>who</a:t>
            </a:r>
            <a:r>
              <a:rPr lang="en" sz="800">
                <a:solidFill>
                  <a:srgbClr val="1D2225"/>
                </a:solidFill>
                <a:latin typeface="Montserrat Medium"/>
                <a:ea typeface="Montserrat Medium"/>
                <a:cs typeface="Montserrat Medium"/>
                <a:sym typeface="Montserrat Medium"/>
              </a:rPr>
              <a:t> you are, </a:t>
            </a:r>
            <a:r>
              <a:rPr lang="en" sz="800" b="1" i="1">
                <a:solidFill>
                  <a:srgbClr val="1D2225"/>
                </a:solidFill>
                <a:latin typeface="Montserrat"/>
                <a:ea typeface="Montserrat"/>
                <a:cs typeface="Montserrat"/>
                <a:sym typeface="Montserrat"/>
              </a:rPr>
              <a:t>what</a:t>
            </a:r>
            <a:r>
              <a:rPr lang="en" sz="800">
                <a:solidFill>
                  <a:srgbClr val="1D2225"/>
                </a:solidFill>
                <a:latin typeface="Montserrat Medium"/>
                <a:ea typeface="Montserrat Medium"/>
                <a:cs typeface="Montserrat Medium"/>
                <a:sym typeface="Montserrat Medium"/>
              </a:rPr>
              <a:t> you do for them, and </a:t>
            </a:r>
            <a:r>
              <a:rPr lang="en" sz="800" b="1" i="1">
                <a:solidFill>
                  <a:srgbClr val="1D2225"/>
                </a:solidFill>
                <a:latin typeface="Montserrat"/>
                <a:ea typeface="Montserrat"/>
                <a:cs typeface="Montserrat"/>
                <a:sym typeface="Montserrat"/>
              </a:rPr>
              <a:t>why</a:t>
            </a:r>
            <a:r>
              <a:rPr lang="en" sz="800">
                <a:solidFill>
                  <a:srgbClr val="1D2225"/>
                </a:solidFill>
                <a:latin typeface="Montserrat Medium"/>
                <a:ea typeface="Montserrat Medium"/>
                <a:cs typeface="Montserrat Medium"/>
                <a:sym typeface="Montserrat Medium"/>
              </a:rPr>
              <a:t> you do it?</a:t>
            </a:r>
            <a:endParaRPr sz="800">
              <a:solidFill>
                <a:srgbClr val="1D2225"/>
              </a:solidFill>
              <a:latin typeface="Montserrat Medium"/>
              <a:ea typeface="Montserrat Medium"/>
              <a:cs typeface="Montserrat Medium"/>
              <a:sym typeface="Montserrat Medium"/>
            </a:endParaRPr>
          </a:p>
          <a:p>
            <a:pPr marL="0" lvl="0" indent="0" algn="l" rtl="0">
              <a:spcBef>
                <a:spcPts val="0"/>
              </a:spcBef>
              <a:spcAft>
                <a:spcPts val="0"/>
              </a:spcAft>
              <a:buNone/>
            </a:pPr>
            <a:endParaRPr sz="800">
              <a:solidFill>
                <a:srgbClr val="1D2225"/>
              </a:solidFill>
              <a:latin typeface="Montserrat Medium"/>
              <a:ea typeface="Montserrat Medium"/>
              <a:cs typeface="Montserrat Medium"/>
              <a:sym typeface="Montserrat Medium"/>
            </a:endParaRPr>
          </a:p>
          <a:p>
            <a:pPr marL="0" lvl="0" indent="0" algn="l" rtl="0">
              <a:spcBef>
                <a:spcPts val="0"/>
              </a:spcBef>
              <a:spcAft>
                <a:spcPts val="0"/>
              </a:spcAft>
              <a:buNone/>
            </a:pPr>
            <a:r>
              <a:rPr lang="en" sz="800">
                <a:solidFill>
                  <a:srgbClr val="1D2225"/>
                </a:solidFill>
                <a:latin typeface="Montserrat Medium"/>
                <a:ea typeface="Montserrat Medium"/>
                <a:cs typeface="Montserrat Medium"/>
                <a:sym typeface="Montserrat Medium"/>
              </a:rPr>
              <a:t>Answering these questions is the key to defining your company’s </a:t>
            </a:r>
            <a:r>
              <a:rPr lang="en" sz="800">
                <a:solidFill>
                  <a:srgbClr val="1D2225"/>
                </a:solidFill>
                <a:latin typeface="Montserrat ExtraBold"/>
                <a:ea typeface="Montserrat ExtraBold"/>
                <a:cs typeface="Montserrat ExtraBold"/>
                <a:sym typeface="Montserrat ExtraBold"/>
              </a:rPr>
              <a:t>identity</a:t>
            </a:r>
            <a:r>
              <a:rPr lang="en" sz="800">
                <a:solidFill>
                  <a:srgbClr val="1D2225"/>
                </a:solidFill>
                <a:latin typeface="Montserrat Medium"/>
                <a:ea typeface="Montserrat Medium"/>
                <a:cs typeface="Montserrat Medium"/>
                <a:sym typeface="Montserrat Medium"/>
              </a:rPr>
              <a:t> &amp; </a:t>
            </a:r>
            <a:r>
              <a:rPr lang="en" sz="800">
                <a:solidFill>
                  <a:srgbClr val="1D2225"/>
                </a:solidFill>
                <a:latin typeface="Montserrat ExtraBold"/>
                <a:ea typeface="Montserrat ExtraBold"/>
                <a:cs typeface="Montserrat ExtraBold"/>
                <a:sym typeface="Montserrat ExtraBold"/>
              </a:rPr>
              <a:t>brand.</a:t>
            </a:r>
            <a:endParaRPr sz="800">
              <a:solidFill>
                <a:srgbClr val="1D2225"/>
              </a:solidFill>
              <a:latin typeface="Montserrat ExtraBold"/>
              <a:ea typeface="Montserrat ExtraBold"/>
              <a:cs typeface="Montserrat ExtraBold"/>
              <a:sym typeface="Montserrat ExtraBold"/>
            </a:endParaRPr>
          </a:p>
          <a:p>
            <a:pPr marL="0" lvl="0" indent="0" algn="l" rtl="0">
              <a:spcBef>
                <a:spcPts val="0"/>
              </a:spcBef>
              <a:spcAft>
                <a:spcPts val="0"/>
              </a:spcAft>
              <a:buNone/>
            </a:pPr>
            <a:endParaRPr sz="800">
              <a:solidFill>
                <a:srgbClr val="1D2225"/>
              </a:solidFill>
              <a:latin typeface="Montserrat Medium"/>
              <a:ea typeface="Montserrat Medium"/>
              <a:cs typeface="Montserrat Medium"/>
              <a:sym typeface="Montserrat Medium"/>
            </a:endParaRPr>
          </a:p>
          <a:p>
            <a:pPr marL="0" lvl="0" indent="0" algn="l" rtl="0">
              <a:spcBef>
                <a:spcPts val="0"/>
              </a:spcBef>
              <a:spcAft>
                <a:spcPts val="0"/>
              </a:spcAft>
              <a:buNone/>
            </a:pPr>
            <a:r>
              <a:rPr lang="en" sz="800">
                <a:solidFill>
                  <a:srgbClr val="1D2225"/>
                </a:solidFill>
                <a:latin typeface="Montserrat ExtraBold"/>
                <a:ea typeface="Montserrat ExtraBold"/>
                <a:cs typeface="Montserrat ExtraBold"/>
                <a:sym typeface="Montserrat ExtraBold"/>
              </a:rPr>
              <a:t>Brands are effective when they’re </a:t>
            </a:r>
            <a:r>
              <a:rPr lang="en" sz="800" i="1">
                <a:solidFill>
                  <a:srgbClr val="1D2225"/>
                </a:solidFill>
                <a:latin typeface="Montserrat ExtraBold"/>
                <a:ea typeface="Montserrat ExtraBold"/>
                <a:cs typeface="Montserrat ExtraBold"/>
                <a:sym typeface="Montserrat ExtraBold"/>
              </a:rPr>
              <a:t>strategically meaningful</a:t>
            </a:r>
            <a:r>
              <a:rPr lang="en" sz="800">
                <a:solidFill>
                  <a:srgbClr val="1D2225"/>
                </a:solidFill>
                <a:latin typeface="Montserrat ExtraBold"/>
                <a:ea typeface="Montserrat ExtraBold"/>
                <a:cs typeface="Montserrat ExtraBold"/>
                <a:sym typeface="Montserrat ExtraBold"/>
              </a:rPr>
              <a:t>.</a:t>
            </a:r>
            <a:r>
              <a:rPr lang="en" sz="800">
                <a:solidFill>
                  <a:srgbClr val="1D2225"/>
                </a:solidFill>
                <a:latin typeface="Montserrat Medium"/>
                <a:ea typeface="Montserrat Medium"/>
                <a:cs typeface="Montserrat Medium"/>
                <a:sym typeface="Montserrat Medium"/>
              </a:rPr>
              <a:t> A brand tells your story, both visually &amp; verbally. It makes your company recognizable &amp; memorable.</a:t>
            </a:r>
            <a:endParaRPr sz="800">
              <a:solidFill>
                <a:srgbClr val="1D2225"/>
              </a:solidFill>
              <a:latin typeface="Montserrat Medium"/>
              <a:ea typeface="Montserrat Medium"/>
              <a:cs typeface="Montserrat Medium"/>
              <a:sym typeface="Montserrat Medium"/>
            </a:endParaRPr>
          </a:p>
          <a:p>
            <a:pPr marL="0" lvl="0" indent="0" algn="l" rtl="0">
              <a:spcBef>
                <a:spcPts val="0"/>
              </a:spcBef>
              <a:spcAft>
                <a:spcPts val="0"/>
              </a:spcAft>
              <a:buNone/>
            </a:pPr>
            <a:endParaRPr sz="800">
              <a:solidFill>
                <a:srgbClr val="1D2225"/>
              </a:solidFill>
              <a:latin typeface="Montserrat Medium"/>
              <a:ea typeface="Montserrat Medium"/>
              <a:cs typeface="Montserrat Medium"/>
              <a:sym typeface="Montserrat Medium"/>
            </a:endParaRPr>
          </a:p>
          <a:p>
            <a:pPr marL="0" lvl="0" indent="0" algn="l" rtl="0">
              <a:spcBef>
                <a:spcPts val="0"/>
              </a:spcBef>
              <a:spcAft>
                <a:spcPts val="0"/>
              </a:spcAft>
              <a:buNone/>
            </a:pPr>
            <a:r>
              <a:rPr lang="en" sz="800" b="1">
                <a:solidFill>
                  <a:srgbClr val="1D2225"/>
                </a:solidFill>
                <a:latin typeface="Montserrat"/>
                <a:ea typeface="Montserrat"/>
                <a:cs typeface="Montserrat"/>
                <a:sym typeface="Montserrat"/>
              </a:rPr>
              <a:t>Let's build your perfect brand! </a:t>
            </a:r>
            <a:r>
              <a:rPr lang="en" sz="800">
                <a:solidFill>
                  <a:srgbClr val="1D2225"/>
                </a:solidFill>
                <a:latin typeface="Montserrat Medium"/>
                <a:ea typeface="Montserrat Medium"/>
                <a:cs typeface="Montserrat Medium"/>
                <a:sym typeface="Montserrat Medium"/>
              </a:rPr>
              <a:t>We'll use the </a:t>
            </a:r>
            <a:r>
              <a:rPr lang="en" sz="800" b="1">
                <a:solidFill>
                  <a:srgbClr val="1D2225"/>
                </a:solidFill>
                <a:latin typeface="Montserrat"/>
                <a:ea typeface="Montserrat"/>
                <a:cs typeface="Montserrat"/>
                <a:sym typeface="Montserrat"/>
              </a:rPr>
              <a:t>Business Model Canvas</a:t>
            </a:r>
            <a:r>
              <a:rPr lang="en" sz="800">
                <a:solidFill>
                  <a:srgbClr val="1D2225"/>
                </a:solidFill>
                <a:latin typeface="Montserrat Medium"/>
                <a:ea typeface="Montserrat Medium"/>
                <a:cs typeface="Montserrat Medium"/>
                <a:sym typeface="Montserrat Medium"/>
              </a:rPr>
              <a:t> to define the </a:t>
            </a:r>
            <a:endParaRPr sz="800">
              <a:solidFill>
                <a:srgbClr val="1D2225"/>
              </a:solidFill>
              <a:latin typeface="Montserrat Medium"/>
              <a:ea typeface="Montserrat Medium"/>
              <a:cs typeface="Montserrat Medium"/>
              <a:sym typeface="Montserrat Medium"/>
            </a:endParaRPr>
          </a:p>
          <a:p>
            <a:pPr marL="0" lvl="0" indent="0" algn="l" rtl="0">
              <a:spcBef>
                <a:spcPts val="0"/>
              </a:spcBef>
              <a:spcAft>
                <a:spcPts val="0"/>
              </a:spcAft>
              <a:buNone/>
            </a:pPr>
            <a:r>
              <a:rPr lang="en" sz="800" b="1" i="1">
                <a:solidFill>
                  <a:srgbClr val="1D2225"/>
                </a:solidFill>
                <a:latin typeface="Montserrat"/>
                <a:ea typeface="Montserrat"/>
                <a:cs typeface="Montserrat"/>
                <a:sym typeface="Montserrat"/>
              </a:rPr>
              <a:t>what </a:t>
            </a:r>
            <a:r>
              <a:rPr lang="en" sz="800">
                <a:solidFill>
                  <a:srgbClr val="1D2225"/>
                </a:solidFill>
                <a:latin typeface="Montserrat Medium"/>
                <a:ea typeface="Montserrat Medium"/>
                <a:cs typeface="Montserrat Medium"/>
                <a:sym typeface="Montserrat Medium"/>
              </a:rPr>
              <a:t>&amp; </a:t>
            </a:r>
            <a:r>
              <a:rPr lang="en" sz="800" b="1">
                <a:solidFill>
                  <a:srgbClr val="1D2225"/>
                </a:solidFill>
                <a:latin typeface="Montserrat"/>
                <a:ea typeface="Montserrat"/>
                <a:cs typeface="Montserrat"/>
                <a:sym typeface="Montserrat"/>
              </a:rPr>
              <a:t>why</a:t>
            </a:r>
            <a:r>
              <a:rPr lang="en" sz="800">
                <a:solidFill>
                  <a:srgbClr val="1D2225"/>
                </a:solidFill>
                <a:latin typeface="Montserrat Medium"/>
                <a:ea typeface="Montserrat Medium"/>
                <a:cs typeface="Montserrat Medium"/>
                <a:sym typeface="Montserrat Medium"/>
              </a:rPr>
              <a:t>. The </a:t>
            </a:r>
            <a:r>
              <a:rPr lang="en" sz="800" b="1">
                <a:solidFill>
                  <a:srgbClr val="1D2225"/>
                </a:solidFill>
                <a:latin typeface="Montserrat"/>
                <a:ea typeface="Montserrat"/>
                <a:cs typeface="Montserrat"/>
                <a:sym typeface="Montserrat"/>
              </a:rPr>
              <a:t>Brand Model Canvas</a:t>
            </a:r>
            <a:r>
              <a:rPr lang="en" sz="800">
                <a:solidFill>
                  <a:srgbClr val="1D2225"/>
                </a:solidFill>
                <a:latin typeface="Montserrat Medium"/>
                <a:ea typeface="Montserrat Medium"/>
                <a:cs typeface="Montserrat Medium"/>
                <a:sym typeface="Montserrat Medium"/>
              </a:rPr>
              <a:t> will discover the </a:t>
            </a:r>
            <a:r>
              <a:rPr lang="en" sz="800" b="1" i="1">
                <a:solidFill>
                  <a:srgbClr val="1D2225"/>
                </a:solidFill>
                <a:latin typeface="Montserrat"/>
                <a:ea typeface="Montserrat"/>
                <a:cs typeface="Montserrat"/>
                <a:sym typeface="Montserrat"/>
              </a:rPr>
              <a:t>who</a:t>
            </a:r>
            <a:r>
              <a:rPr lang="en" sz="800">
                <a:solidFill>
                  <a:srgbClr val="1D2225"/>
                </a:solidFill>
                <a:latin typeface="Montserrat Medium"/>
                <a:ea typeface="Montserrat Medium"/>
                <a:cs typeface="Montserrat Medium"/>
                <a:sym typeface="Montserrat Medium"/>
              </a:rPr>
              <a:t>; your identity &amp; the emotions behind your business. Finally, </a:t>
            </a:r>
            <a:r>
              <a:rPr lang="en" sz="800" b="1">
                <a:solidFill>
                  <a:srgbClr val="1D2225"/>
                </a:solidFill>
                <a:latin typeface="Montserrat"/>
                <a:ea typeface="Montserrat"/>
                <a:cs typeface="Montserrat"/>
                <a:sym typeface="Montserrat"/>
              </a:rPr>
              <a:t>Pitch Frameworks</a:t>
            </a:r>
            <a:r>
              <a:rPr lang="en" sz="800">
                <a:solidFill>
                  <a:srgbClr val="1D2225"/>
                </a:solidFill>
                <a:latin typeface="Montserrat Medium"/>
                <a:ea typeface="Montserrat Medium"/>
                <a:cs typeface="Montserrat Medium"/>
                <a:sym typeface="Montserrat Medium"/>
              </a:rPr>
              <a:t> will create your story. </a:t>
            </a:r>
            <a:endParaRPr sz="800">
              <a:solidFill>
                <a:srgbClr val="1D2225"/>
              </a:solidFill>
              <a:latin typeface="Montserrat Medium"/>
              <a:ea typeface="Montserrat Medium"/>
              <a:cs typeface="Montserrat Medium"/>
              <a:sym typeface="Montserrat Medium"/>
            </a:endParaRPr>
          </a:p>
          <a:p>
            <a:pPr marL="0" lvl="0" indent="0" algn="l" rtl="0">
              <a:spcBef>
                <a:spcPts val="0"/>
              </a:spcBef>
              <a:spcAft>
                <a:spcPts val="0"/>
              </a:spcAft>
              <a:buNone/>
            </a:pPr>
            <a:endParaRPr sz="800">
              <a:solidFill>
                <a:srgbClr val="1D2225"/>
              </a:solidFill>
              <a:latin typeface="Montserrat Medium"/>
              <a:ea typeface="Montserrat Medium"/>
              <a:cs typeface="Montserrat Medium"/>
              <a:sym typeface="Montserrat Medium"/>
            </a:endParaRPr>
          </a:p>
          <a:p>
            <a:pPr marL="0" lvl="0" indent="0" algn="l" rtl="0">
              <a:spcBef>
                <a:spcPts val="0"/>
              </a:spcBef>
              <a:spcAft>
                <a:spcPts val="0"/>
              </a:spcAft>
              <a:buNone/>
            </a:pPr>
            <a:r>
              <a:rPr lang="en" sz="800">
                <a:solidFill>
                  <a:srgbClr val="1D2225"/>
                </a:solidFill>
                <a:latin typeface="Montserrat ExtraBold"/>
                <a:ea typeface="Montserrat ExtraBold"/>
                <a:cs typeface="Montserrat ExtraBold"/>
                <a:sym typeface="Montserrat ExtraBold"/>
              </a:rPr>
              <a:t>We’ll use all this info to create </a:t>
            </a:r>
            <a:r>
              <a:rPr lang="en" sz="800" i="1">
                <a:solidFill>
                  <a:srgbClr val="1D2225"/>
                </a:solidFill>
                <a:latin typeface="Montserrat Black"/>
                <a:ea typeface="Montserrat Black"/>
                <a:cs typeface="Montserrat Black"/>
                <a:sym typeface="Montserrat Black"/>
              </a:rPr>
              <a:t>your</a:t>
            </a:r>
            <a:r>
              <a:rPr lang="en" sz="800">
                <a:solidFill>
                  <a:srgbClr val="1D2225"/>
                </a:solidFill>
                <a:latin typeface="Montserrat ExtraBold"/>
                <a:ea typeface="Montserrat ExtraBold"/>
                <a:cs typeface="Montserrat ExtraBold"/>
                <a:sym typeface="Montserrat ExtraBold"/>
              </a:rPr>
              <a:t> perfect brand, </a:t>
            </a:r>
            <a:r>
              <a:rPr lang="en" sz="800">
                <a:solidFill>
                  <a:srgbClr val="1D2225"/>
                </a:solidFill>
                <a:latin typeface="Montserrat Black"/>
                <a:ea typeface="Montserrat Black"/>
                <a:cs typeface="Montserrat Black"/>
                <a:sym typeface="Montserrat Black"/>
              </a:rPr>
              <a:t>together!</a:t>
            </a:r>
            <a:endParaRPr sz="800">
              <a:solidFill>
                <a:srgbClr val="1D2225"/>
              </a:solidFill>
              <a:latin typeface="Montserrat Black"/>
              <a:ea typeface="Montserrat Black"/>
              <a:cs typeface="Montserrat Black"/>
              <a:sym typeface="Montserrat Black"/>
            </a:endParaRPr>
          </a:p>
        </p:txBody>
      </p:sp>
      <p:sp>
        <p:nvSpPr>
          <p:cNvPr id="403" name="Google Shape;403;p28"/>
          <p:cNvSpPr txBox="1"/>
          <p:nvPr/>
        </p:nvSpPr>
        <p:spPr>
          <a:xfrm>
            <a:off x="470850" y="1234450"/>
            <a:ext cx="4819800" cy="30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rgbClr val="003A8E"/>
                </a:solidFill>
                <a:latin typeface="Montserrat Black"/>
                <a:ea typeface="Montserrat Black"/>
                <a:cs typeface="Montserrat Black"/>
                <a:sym typeface="Montserrat Black"/>
              </a:rPr>
              <a:t>YOUR BRAND GUIDES YOUR PITCH</a:t>
            </a:r>
            <a:endParaRPr sz="1600">
              <a:solidFill>
                <a:srgbClr val="003A8E"/>
              </a:solidFill>
              <a:latin typeface="Montserrat Black"/>
              <a:ea typeface="Montserrat Black"/>
              <a:cs typeface="Montserrat Black"/>
              <a:sym typeface="Montserrat Black"/>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07"/>
        <p:cNvGrpSpPr/>
        <p:nvPr/>
      </p:nvGrpSpPr>
      <p:grpSpPr>
        <a:xfrm>
          <a:off x="0" y="0"/>
          <a:ext cx="0" cy="0"/>
          <a:chOff x="0" y="0"/>
          <a:chExt cx="0" cy="0"/>
        </a:xfrm>
      </p:grpSpPr>
      <p:sp>
        <p:nvSpPr>
          <p:cNvPr id="408" name="Google Shape;408;p29"/>
          <p:cNvSpPr/>
          <p:nvPr/>
        </p:nvSpPr>
        <p:spPr>
          <a:xfrm>
            <a:off x="3760125" y="404325"/>
            <a:ext cx="1623600" cy="3052800"/>
          </a:xfrm>
          <a:prstGeom prst="rect">
            <a:avLst/>
          </a:prstGeom>
          <a:solidFill>
            <a:schemeClr val="lt1"/>
          </a:solidFill>
          <a:ln w="38100" cap="flat" cmpd="sng">
            <a:solidFill>
              <a:srgbClr val="01B43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09" name="Google Shape;409;p29"/>
          <p:cNvSpPr/>
          <p:nvPr/>
        </p:nvSpPr>
        <p:spPr>
          <a:xfrm>
            <a:off x="3764908" y="416530"/>
            <a:ext cx="1619100" cy="284400"/>
          </a:xfrm>
          <a:prstGeom prst="rect">
            <a:avLst/>
          </a:prstGeom>
          <a:solidFill>
            <a:srgbClr val="01B43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10" name="Google Shape;410;p29"/>
          <p:cNvSpPr/>
          <p:nvPr/>
        </p:nvSpPr>
        <p:spPr>
          <a:xfrm>
            <a:off x="7322900" y="404325"/>
            <a:ext cx="1623600" cy="3052800"/>
          </a:xfrm>
          <a:prstGeom prst="rect">
            <a:avLst/>
          </a:prstGeom>
          <a:solidFill>
            <a:schemeClr val="lt1"/>
          </a:solidFill>
          <a:ln w="38100" cap="flat" cmpd="sng">
            <a:solidFill>
              <a:srgbClr val="D40E6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11" name="Google Shape;411;p29"/>
          <p:cNvSpPr/>
          <p:nvPr/>
        </p:nvSpPr>
        <p:spPr>
          <a:xfrm>
            <a:off x="7327674" y="416530"/>
            <a:ext cx="1619100" cy="284400"/>
          </a:xfrm>
          <a:prstGeom prst="rect">
            <a:avLst/>
          </a:prstGeom>
          <a:solidFill>
            <a:srgbClr val="D40E6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12" name="Google Shape;412;p29"/>
          <p:cNvSpPr/>
          <p:nvPr/>
        </p:nvSpPr>
        <p:spPr>
          <a:xfrm>
            <a:off x="197375" y="404325"/>
            <a:ext cx="1623600" cy="3052800"/>
          </a:xfrm>
          <a:prstGeom prst="rect">
            <a:avLst/>
          </a:prstGeom>
          <a:solidFill>
            <a:schemeClr val="lt1"/>
          </a:solidFill>
          <a:ln w="38100" cap="flat" cmpd="sng">
            <a:solidFill>
              <a:srgbClr val="D4002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13" name="Google Shape;413;p29"/>
          <p:cNvSpPr/>
          <p:nvPr/>
        </p:nvSpPr>
        <p:spPr>
          <a:xfrm>
            <a:off x="202141" y="416530"/>
            <a:ext cx="1619100" cy="284400"/>
          </a:xfrm>
          <a:prstGeom prst="rect">
            <a:avLst/>
          </a:prstGeom>
          <a:solidFill>
            <a:srgbClr val="D4002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14" name="Google Shape;414;p29"/>
          <p:cNvSpPr/>
          <p:nvPr/>
        </p:nvSpPr>
        <p:spPr>
          <a:xfrm>
            <a:off x="1978750" y="404325"/>
            <a:ext cx="1623600" cy="1447800"/>
          </a:xfrm>
          <a:prstGeom prst="rect">
            <a:avLst/>
          </a:prstGeom>
          <a:solidFill>
            <a:schemeClr val="lt1"/>
          </a:solidFill>
          <a:ln w="38100" cap="flat" cmpd="sng">
            <a:solidFill>
              <a:srgbClr val="FF6A0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15" name="Google Shape;415;p29"/>
          <p:cNvSpPr/>
          <p:nvPr/>
        </p:nvSpPr>
        <p:spPr>
          <a:xfrm>
            <a:off x="1983525" y="416530"/>
            <a:ext cx="1619100" cy="284400"/>
          </a:xfrm>
          <a:prstGeom prst="rect">
            <a:avLst/>
          </a:prstGeom>
          <a:solidFill>
            <a:srgbClr val="FF6A0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416" name="Google Shape;416;p29"/>
          <p:cNvGrpSpPr/>
          <p:nvPr/>
        </p:nvGrpSpPr>
        <p:grpSpPr>
          <a:xfrm>
            <a:off x="197372" y="3614625"/>
            <a:ext cx="4295821" cy="1306500"/>
            <a:chOff x="207600" y="3614625"/>
            <a:chExt cx="4298400" cy="1306500"/>
          </a:xfrm>
        </p:grpSpPr>
        <p:sp>
          <p:nvSpPr>
            <p:cNvPr id="417" name="Google Shape;417;p29"/>
            <p:cNvSpPr/>
            <p:nvPr/>
          </p:nvSpPr>
          <p:spPr>
            <a:xfrm>
              <a:off x="207600" y="3614625"/>
              <a:ext cx="4298400" cy="1306500"/>
            </a:xfrm>
            <a:prstGeom prst="rect">
              <a:avLst/>
            </a:prstGeom>
            <a:solidFill>
              <a:schemeClr val="lt1"/>
            </a:solidFill>
            <a:ln w="38100" cap="flat" cmpd="sng">
              <a:solidFill>
                <a:srgbClr val="A5A8A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18" name="Google Shape;418;p29"/>
            <p:cNvSpPr/>
            <p:nvPr/>
          </p:nvSpPr>
          <p:spPr>
            <a:xfrm>
              <a:off x="207600" y="3626825"/>
              <a:ext cx="4286100" cy="284400"/>
            </a:xfrm>
            <a:prstGeom prst="rect">
              <a:avLst/>
            </a:prstGeom>
            <a:solidFill>
              <a:srgbClr val="A5A8AB"/>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nvGrpSpPr>
          <p:cNvPr id="419" name="Google Shape;419;p29"/>
          <p:cNvGrpSpPr/>
          <p:nvPr/>
        </p:nvGrpSpPr>
        <p:grpSpPr>
          <a:xfrm>
            <a:off x="4651025" y="3614625"/>
            <a:ext cx="4295819" cy="1306500"/>
            <a:chOff x="111298" y="3614625"/>
            <a:chExt cx="4394700" cy="1306500"/>
          </a:xfrm>
        </p:grpSpPr>
        <p:sp>
          <p:nvSpPr>
            <p:cNvPr id="420" name="Google Shape;420;p29"/>
            <p:cNvSpPr/>
            <p:nvPr/>
          </p:nvSpPr>
          <p:spPr>
            <a:xfrm>
              <a:off x="111298" y="3614625"/>
              <a:ext cx="4394700" cy="1306500"/>
            </a:xfrm>
            <a:prstGeom prst="rect">
              <a:avLst/>
            </a:prstGeom>
            <a:solidFill>
              <a:schemeClr val="lt1"/>
            </a:solidFill>
            <a:ln w="38100" cap="flat" cmpd="sng">
              <a:solidFill>
                <a:srgbClr val="A5A8A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21" name="Google Shape;421;p29"/>
            <p:cNvSpPr/>
            <p:nvPr/>
          </p:nvSpPr>
          <p:spPr>
            <a:xfrm>
              <a:off x="111298" y="3626825"/>
              <a:ext cx="4382400" cy="284400"/>
            </a:xfrm>
            <a:prstGeom prst="rect">
              <a:avLst/>
            </a:prstGeom>
            <a:solidFill>
              <a:srgbClr val="A5A8AB"/>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422" name="Google Shape;422;p29"/>
          <p:cNvSpPr/>
          <p:nvPr/>
        </p:nvSpPr>
        <p:spPr>
          <a:xfrm>
            <a:off x="1978613" y="2009475"/>
            <a:ext cx="1623600" cy="1447800"/>
          </a:xfrm>
          <a:prstGeom prst="rect">
            <a:avLst/>
          </a:prstGeom>
          <a:solidFill>
            <a:schemeClr val="lt1"/>
          </a:solidFill>
          <a:ln w="38100" cap="flat" cmpd="sng">
            <a:solidFill>
              <a:srgbClr val="FFD8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23" name="Google Shape;423;p29"/>
          <p:cNvSpPr/>
          <p:nvPr/>
        </p:nvSpPr>
        <p:spPr>
          <a:xfrm>
            <a:off x="1983387" y="2021680"/>
            <a:ext cx="1619100" cy="284400"/>
          </a:xfrm>
          <a:prstGeom prst="rect">
            <a:avLst/>
          </a:prstGeom>
          <a:solidFill>
            <a:srgbClr val="FFD8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24" name="Google Shape;424;p29"/>
          <p:cNvSpPr/>
          <p:nvPr/>
        </p:nvSpPr>
        <p:spPr>
          <a:xfrm>
            <a:off x="5543838" y="404325"/>
            <a:ext cx="1623600" cy="1447800"/>
          </a:xfrm>
          <a:prstGeom prst="rect">
            <a:avLst/>
          </a:prstGeom>
          <a:solidFill>
            <a:schemeClr val="lt1"/>
          </a:solidFill>
          <a:ln w="38100" cap="flat" cmpd="sng">
            <a:solidFill>
              <a:srgbClr val="0056C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25" name="Google Shape;425;p29"/>
          <p:cNvSpPr/>
          <p:nvPr/>
        </p:nvSpPr>
        <p:spPr>
          <a:xfrm>
            <a:off x="5548612" y="416530"/>
            <a:ext cx="1619100" cy="284400"/>
          </a:xfrm>
          <a:prstGeom prst="rect">
            <a:avLst/>
          </a:prstGeom>
          <a:solidFill>
            <a:srgbClr val="0056C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26" name="Google Shape;426;p29"/>
          <p:cNvSpPr/>
          <p:nvPr/>
        </p:nvSpPr>
        <p:spPr>
          <a:xfrm>
            <a:off x="5541375" y="2009475"/>
            <a:ext cx="1623600" cy="1447800"/>
          </a:xfrm>
          <a:prstGeom prst="rect">
            <a:avLst/>
          </a:prstGeom>
          <a:solidFill>
            <a:schemeClr val="lt1"/>
          </a:solidFill>
          <a:ln w="38100" cap="flat" cmpd="sng">
            <a:solidFill>
              <a:srgbClr val="6D02B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27" name="Google Shape;427;p29"/>
          <p:cNvSpPr/>
          <p:nvPr/>
        </p:nvSpPr>
        <p:spPr>
          <a:xfrm>
            <a:off x="5546150" y="2021680"/>
            <a:ext cx="1619100" cy="284400"/>
          </a:xfrm>
          <a:prstGeom prst="rect">
            <a:avLst/>
          </a:prstGeom>
          <a:solidFill>
            <a:srgbClr val="6D02B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28" name="Google Shape;428;p29"/>
          <p:cNvSpPr txBox="1"/>
          <p:nvPr/>
        </p:nvSpPr>
        <p:spPr>
          <a:xfrm>
            <a:off x="78725" y="4910328"/>
            <a:ext cx="4414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400" b="1">
                <a:solidFill>
                  <a:schemeClr val="dk1"/>
                </a:solidFill>
                <a:latin typeface="Montserrat"/>
                <a:ea typeface="Montserrat"/>
                <a:cs typeface="Montserrat"/>
                <a:sym typeface="Montserrat"/>
              </a:rPr>
              <a:t>Based on the Business Model Canvas by Alexander Osterwalder of Strategyzer • Layout design by Heather Lawver</a:t>
            </a:r>
            <a:endParaRPr sz="400" b="1">
              <a:solidFill>
                <a:schemeClr val="dk1"/>
              </a:solidFill>
              <a:latin typeface="Montserrat"/>
              <a:ea typeface="Montserrat"/>
              <a:cs typeface="Montserrat"/>
              <a:sym typeface="Montserrat"/>
            </a:endParaRPr>
          </a:p>
        </p:txBody>
      </p:sp>
      <p:sp>
        <p:nvSpPr>
          <p:cNvPr id="429" name="Google Shape;429;p29"/>
          <p:cNvSpPr txBox="1"/>
          <p:nvPr/>
        </p:nvSpPr>
        <p:spPr>
          <a:xfrm>
            <a:off x="4651025" y="4910328"/>
            <a:ext cx="4414500" cy="259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400" b="1">
                <a:solidFill>
                  <a:schemeClr val="dk1"/>
                </a:solidFill>
                <a:latin typeface="Montserrat"/>
                <a:ea typeface="Montserrat"/>
                <a:cs typeface="Montserrat"/>
                <a:sym typeface="Montserrat"/>
              </a:rPr>
              <a:t>©2020-2025 • Perfectly Pitched Inc • All Rights Reserved • @Ceemoai   </a:t>
            </a:r>
            <a:endParaRPr sz="400" b="1">
              <a:solidFill>
                <a:schemeClr val="dk1"/>
              </a:solidFill>
              <a:latin typeface="Montserrat"/>
              <a:ea typeface="Montserrat"/>
              <a:cs typeface="Montserrat"/>
              <a:sym typeface="Montserrat"/>
            </a:endParaRPr>
          </a:p>
        </p:txBody>
      </p:sp>
      <p:sp>
        <p:nvSpPr>
          <p:cNvPr id="430" name="Google Shape;430;p29"/>
          <p:cNvSpPr txBox="1"/>
          <p:nvPr/>
        </p:nvSpPr>
        <p:spPr>
          <a:xfrm>
            <a:off x="445475" y="385700"/>
            <a:ext cx="1375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b="1">
                <a:solidFill>
                  <a:schemeClr val="lt1"/>
                </a:solidFill>
                <a:latin typeface="Montserrat"/>
                <a:ea typeface="Montserrat"/>
                <a:cs typeface="Montserrat"/>
                <a:sym typeface="Montserrat"/>
              </a:rPr>
              <a:t>Key Partners</a:t>
            </a:r>
            <a:endParaRPr sz="900" b="1">
              <a:solidFill>
                <a:schemeClr val="lt1"/>
              </a:solidFill>
              <a:latin typeface="Montserrat"/>
              <a:ea typeface="Montserrat"/>
              <a:cs typeface="Montserrat"/>
              <a:sym typeface="Montserrat"/>
            </a:endParaRPr>
          </a:p>
        </p:txBody>
      </p:sp>
      <p:sp>
        <p:nvSpPr>
          <p:cNvPr id="431" name="Google Shape;431;p29"/>
          <p:cNvSpPr txBox="1"/>
          <p:nvPr/>
        </p:nvSpPr>
        <p:spPr>
          <a:xfrm>
            <a:off x="2224500" y="385700"/>
            <a:ext cx="1375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b="1">
                <a:solidFill>
                  <a:schemeClr val="lt1"/>
                </a:solidFill>
                <a:latin typeface="Montserrat"/>
                <a:ea typeface="Montserrat"/>
                <a:cs typeface="Montserrat"/>
                <a:sym typeface="Montserrat"/>
              </a:rPr>
              <a:t>Key Activities</a:t>
            </a:r>
            <a:endParaRPr sz="900" b="1">
              <a:solidFill>
                <a:schemeClr val="lt1"/>
              </a:solidFill>
              <a:latin typeface="Montserrat"/>
              <a:ea typeface="Montserrat"/>
              <a:cs typeface="Montserrat"/>
              <a:sym typeface="Montserrat"/>
            </a:endParaRPr>
          </a:p>
        </p:txBody>
      </p:sp>
      <p:sp>
        <p:nvSpPr>
          <p:cNvPr id="432" name="Google Shape;432;p29"/>
          <p:cNvSpPr txBox="1"/>
          <p:nvPr/>
        </p:nvSpPr>
        <p:spPr>
          <a:xfrm>
            <a:off x="2226975" y="2000163"/>
            <a:ext cx="1375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b="1">
                <a:solidFill>
                  <a:schemeClr val="lt1"/>
                </a:solidFill>
                <a:latin typeface="Montserrat"/>
                <a:ea typeface="Montserrat"/>
                <a:cs typeface="Montserrat"/>
                <a:sym typeface="Montserrat"/>
              </a:rPr>
              <a:t>Key Resources</a:t>
            </a:r>
            <a:endParaRPr sz="900" b="1">
              <a:solidFill>
                <a:schemeClr val="lt1"/>
              </a:solidFill>
              <a:latin typeface="Montserrat"/>
              <a:ea typeface="Montserrat"/>
              <a:cs typeface="Montserrat"/>
              <a:sym typeface="Montserrat"/>
            </a:endParaRPr>
          </a:p>
        </p:txBody>
      </p:sp>
      <p:sp>
        <p:nvSpPr>
          <p:cNvPr id="433" name="Google Shape;433;p29"/>
          <p:cNvSpPr txBox="1"/>
          <p:nvPr/>
        </p:nvSpPr>
        <p:spPr>
          <a:xfrm>
            <a:off x="4003400" y="385688"/>
            <a:ext cx="1375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b="1">
                <a:solidFill>
                  <a:schemeClr val="lt1"/>
                </a:solidFill>
                <a:latin typeface="Montserrat"/>
                <a:ea typeface="Montserrat"/>
                <a:cs typeface="Montserrat"/>
                <a:sym typeface="Montserrat"/>
              </a:rPr>
              <a:t>Value Propositions</a:t>
            </a:r>
            <a:endParaRPr sz="900" b="1">
              <a:solidFill>
                <a:schemeClr val="lt1"/>
              </a:solidFill>
              <a:latin typeface="Montserrat"/>
              <a:ea typeface="Montserrat"/>
              <a:cs typeface="Montserrat"/>
              <a:sym typeface="Montserrat"/>
            </a:endParaRPr>
          </a:p>
        </p:txBody>
      </p:sp>
      <p:sp>
        <p:nvSpPr>
          <p:cNvPr id="434" name="Google Shape;434;p29"/>
          <p:cNvSpPr txBox="1"/>
          <p:nvPr/>
        </p:nvSpPr>
        <p:spPr>
          <a:xfrm>
            <a:off x="5779800" y="385688"/>
            <a:ext cx="1375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b="1">
                <a:solidFill>
                  <a:schemeClr val="lt1"/>
                </a:solidFill>
                <a:latin typeface="Montserrat"/>
                <a:ea typeface="Montserrat"/>
                <a:cs typeface="Montserrat"/>
                <a:sym typeface="Montserrat"/>
              </a:rPr>
              <a:t>Customer Profiles</a:t>
            </a:r>
            <a:endParaRPr sz="900" b="1">
              <a:solidFill>
                <a:schemeClr val="lt1"/>
              </a:solidFill>
              <a:latin typeface="Montserrat"/>
              <a:ea typeface="Montserrat"/>
              <a:cs typeface="Montserrat"/>
              <a:sym typeface="Montserrat"/>
            </a:endParaRPr>
          </a:p>
        </p:txBody>
      </p:sp>
      <p:sp>
        <p:nvSpPr>
          <p:cNvPr id="435" name="Google Shape;435;p29"/>
          <p:cNvSpPr txBox="1"/>
          <p:nvPr/>
        </p:nvSpPr>
        <p:spPr>
          <a:xfrm>
            <a:off x="5779800" y="2000150"/>
            <a:ext cx="1375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b="1">
                <a:solidFill>
                  <a:schemeClr val="lt1"/>
                </a:solidFill>
                <a:latin typeface="Montserrat"/>
                <a:ea typeface="Montserrat"/>
                <a:cs typeface="Montserrat"/>
                <a:sym typeface="Montserrat"/>
              </a:rPr>
              <a:t>Channels</a:t>
            </a:r>
            <a:endParaRPr sz="900" b="1">
              <a:solidFill>
                <a:schemeClr val="lt1"/>
              </a:solidFill>
              <a:latin typeface="Montserrat"/>
              <a:ea typeface="Montserrat"/>
              <a:cs typeface="Montserrat"/>
              <a:sym typeface="Montserrat"/>
            </a:endParaRPr>
          </a:p>
        </p:txBody>
      </p:sp>
      <p:sp>
        <p:nvSpPr>
          <p:cNvPr id="436" name="Google Shape;436;p29"/>
          <p:cNvSpPr txBox="1"/>
          <p:nvPr/>
        </p:nvSpPr>
        <p:spPr>
          <a:xfrm>
            <a:off x="7571350" y="385700"/>
            <a:ext cx="14442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b="1">
                <a:solidFill>
                  <a:schemeClr val="lt1"/>
                </a:solidFill>
                <a:latin typeface="Montserrat"/>
                <a:ea typeface="Montserrat"/>
                <a:cs typeface="Montserrat"/>
                <a:sym typeface="Montserrat"/>
              </a:rPr>
              <a:t>Customer Segments</a:t>
            </a:r>
            <a:endParaRPr sz="900" b="1">
              <a:solidFill>
                <a:schemeClr val="lt1"/>
              </a:solidFill>
              <a:latin typeface="Montserrat"/>
              <a:ea typeface="Montserrat"/>
              <a:cs typeface="Montserrat"/>
              <a:sym typeface="Montserrat"/>
            </a:endParaRPr>
          </a:p>
        </p:txBody>
      </p:sp>
      <p:sp>
        <p:nvSpPr>
          <p:cNvPr id="437" name="Google Shape;437;p29"/>
          <p:cNvSpPr txBox="1"/>
          <p:nvPr/>
        </p:nvSpPr>
        <p:spPr>
          <a:xfrm>
            <a:off x="445475" y="3606925"/>
            <a:ext cx="40500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b="1">
                <a:solidFill>
                  <a:schemeClr val="lt1"/>
                </a:solidFill>
                <a:latin typeface="Montserrat"/>
                <a:ea typeface="Montserrat"/>
                <a:cs typeface="Montserrat"/>
                <a:sym typeface="Montserrat"/>
              </a:rPr>
              <a:t>Cost Structure</a:t>
            </a:r>
            <a:endParaRPr sz="900" b="1">
              <a:solidFill>
                <a:schemeClr val="lt1"/>
              </a:solidFill>
              <a:latin typeface="Montserrat"/>
              <a:ea typeface="Montserrat"/>
              <a:cs typeface="Montserrat"/>
              <a:sym typeface="Montserrat"/>
            </a:endParaRPr>
          </a:p>
        </p:txBody>
      </p:sp>
      <p:sp>
        <p:nvSpPr>
          <p:cNvPr id="438" name="Google Shape;438;p29"/>
          <p:cNvSpPr txBox="1"/>
          <p:nvPr/>
        </p:nvSpPr>
        <p:spPr>
          <a:xfrm>
            <a:off x="4896850" y="3602736"/>
            <a:ext cx="40500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b="1">
                <a:solidFill>
                  <a:schemeClr val="lt1"/>
                </a:solidFill>
                <a:latin typeface="Montserrat"/>
                <a:ea typeface="Montserrat"/>
                <a:cs typeface="Montserrat"/>
                <a:sym typeface="Montserrat"/>
              </a:rPr>
              <a:t>Revenue Streams</a:t>
            </a:r>
            <a:endParaRPr sz="900" b="1">
              <a:solidFill>
                <a:schemeClr val="lt1"/>
              </a:solidFill>
              <a:latin typeface="Montserrat"/>
              <a:ea typeface="Montserrat"/>
              <a:cs typeface="Montserrat"/>
              <a:sym typeface="Montserrat"/>
            </a:endParaRPr>
          </a:p>
        </p:txBody>
      </p:sp>
      <p:pic>
        <p:nvPicPr>
          <p:cNvPr id="439" name="Google Shape;439;p29" descr="An icon of two hands coming together in a handshake, forming a heart."/>
          <p:cNvPicPr preferRelativeResize="0"/>
          <p:nvPr/>
        </p:nvPicPr>
        <p:blipFill>
          <a:blip r:embed="rId3">
            <a:alphaModFix/>
          </a:blip>
          <a:stretch>
            <a:fillRect/>
          </a:stretch>
        </p:blipFill>
        <p:spPr>
          <a:xfrm>
            <a:off x="202150" y="404323"/>
            <a:ext cx="284421" cy="284400"/>
          </a:xfrm>
          <a:prstGeom prst="rect">
            <a:avLst/>
          </a:prstGeom>
          <a:noFill/>
          <a:ln>
            <a:noFill/>
          </a:ln>
        </p:spPr>
      </p:pic>
      <p:pic>
        <p:nvPicPr>
          <p:cNvPr id="440" name="Google Shape;440;p29" descr="An icon of a checklist."/>
          <p:cNvPicPr preferRelativeResize="0"/>
          <p:nvPr/>
        </p:nvPicPr>
        <p:blipFill rotWithShape="1">
          <a:blip r:embed="rId4">
            <a:alphaModFix/>
          </a:blip>
          <a:srcRect b="10"/>
          <a:stretch/>
        </p:blipFill>
        <p:spPr>
          <a:xfrm>
            <a:off x="2013725" y="434000"/>
            <a:ext cx="219249" cy="219228"/>
          </a:xfrm>
          <a:prstGeom prst="rect">
            <a:avLst/>
          </a:prstGeom>
          <a:noFill/>
          <a:ln>
            <a:noFill/>
          </a:ln>
        </p:spPr>
      </p:pic>
      <p:pic>
        <p:nvPicPr>
          <p:cNvPr id="441" name="Google Shape;441;p29" descr="An icon of a key in the center, surrounded by a bunch of data leading into the key."/>
          <p:cNvPicPr preferRelativeResize="0"/>
          <p:nvPr/>
        </p:nvPicPr>
        <p:blipFill rotWithShape="1">
          <a:blip r:embed="rId5">
            <a:alphaModFix/>
          </a:blip>
          <a:srcRect b="10"/>
          <a:stretch/>
        </p:blipFill>
        <p:spPr>
          <a:xfrm>
            <a:off x="1994375" y="2015087"/>
            <a:ext cx="262701" cy="262677"/>
          </a:xfrm>
          <a:prstGeom prst="rect">
            <a:avLst/>
          </a:prstGeom>
          <a:noFill/>
          <a:ln>
            <a:noFill/>
          </a:ln>
        </p:spPr>
      </p:pic>
      <p:pic>
        <p:nvPicPr>
          <p:cNvPr id="442" name="Google Shape;442;p29" descr="An icon of a hand holding a precious diamond."/>
          <p:cNvPicPr preferRelativeResize="0"/>
          <p:nvPr/>
        </p:nvPicPr>
        <p:blipFill rotWithShape="1">
          <a:blip r:embed="rId6">
            <a:alphaModFix/>
          </a:blip>
          <a:srcRect b="10"/>
          <a:stretch/>
        </p:blipFill>
        <p:spPr>
          <a:xfrm>
            <a:off x="3795113" y="434000"/>
            <a:ext cx="219249" cy="219228"/>
          </a:xfrm>
          <a:prstGeom prst="rect">
            <a:avLst/>
          </a:prstGeom>
          <a:noFill/>
          <a:ln>
            <a:noFill/>
          </a:ln>
        </p:spPr>
      </p:pic>
      <p:pic>
        <p:nvPicPr>
          <p:cNvPr id="443" name="Google Shape;443;p29" descr="An icon showing a magnifying glass, zeroing in on just one person in a crowd."/>
          <p:cNvPicPr preferRelativeResize="0"/>
          <p:nvPr/>
        </p:nvPicPr>
        <p:blipFill rotWithShape="1">
          <a:blip r:embed="rId7">
            <a:alphaModFix/>
          </a:blip>
          <a:srcRect b="10"/>
          <a:stretch/>
        </p:blipFill>
        <p:spPr>
          <a:xfrm>
            <a:off x="5576488" y="429768"/>
            <a:ext cx="219249" cy="219228"/>
          </a:xfrm>
          <a:prstGeom prst="rect">
            <a:avLst/>
          </a:prstGeom>
          <a:noFill/>
          <a:ln>
            <a:noFill/>
          </a:ln>
        </p:spPr>
      </p:pic>
      <p:pic>
        <p:nvPicPr>
          <p:cNvPr id="444" name="Google Shape;444;p29" descr="An icon of money going into a sales funnel."/>
          <p:cNvPicPr preferRelativeResize="0"/>
          <p:nvPr/>
        </p:nvPicPr>
        <p:blipFill rotWithShape="1">
          <a:blip r:embed="rId8">
            <a:alphaModFix/>
          </a:blip>
          <a:srcRect b="10"/>
          <a:stretch/>
        </p:blipFill>
        <p:spPr>
          <a:xfrm>
            <a:off x="5576488" y="2042206"/>
            <a:ext cx="219249" cy="219228"/>
          </a:xfrm>
          <a:prstGeom prst="rect">
            <a:avLst/>
          </a:prstGeom>
          <a:noFill/>
          <a:ln>
            <a:noFill/>
          </a:ln>
        </p:spPr>
      </p:pic>
      <p:pic>
        <p:nvPicPr>
          <p:cNvPr id="445" name="Google Shape;445;p29" descr="An icon of people being sorted into categories."/>
          <p:cNvPicPr preferRelativeResize="0"/>
          <p:nvPr/>
        </p:nvPicPr>
        <p:blipFill rotWithShape="1">
          <a:blip r:embed="rId9">
            <a:alphaModFix/>
          </a:blip>
          <a:srcRect b="10"/>
          <a:stretch/>
        </p:blipFill>
        <p:spPr>
          <a:xfrm>
            <a:off x="7332425" y="404323"/>
            <a:ext cx="284421" cy="284400"/>
          </a:xfrm>
          <a:prstGeom prst="rect">
            <a:avLst/>
          </a:prstGeom>
          <a:noFill/>
          <a:ln>
            <a:noFill/>
          </a:ln>
        </p:spPr>
      </p:pic>
      <p:pic>
        <p:nvPicPr>
          <p:cNvPr id="446" name="Google Shape;446;p29" descr="An icon of a pie chart of money."/>
          <p:cNvPicPr preferRelativeResize="0"/>
          <p:nvPr/>
        </p:nvPicPr>
        <p:blipFill rotWithShape="1">
          <a:blip r:embed="rId10">
            <a:alphaModFix/>
          </a:blip>
          <a:srcRect b="10"/>
          <a:stretch/>
        </p:blipFill>
        <p:spPr>
          <a:xfrm>
            <a:off x="234625" y="3647275"/>
            <a:ext cx="219456" cy="219456"/>
          </a:xfrm>
          <a:prstGeom prst="rect">
            <a:avLst/>
          </a:prstGeom>
          <a:noFill/>
          <a:ln>
            <a:noFill/>
          </a:ln>
        </p:spPr>
      </p:pic>
      <p:pic>
        <p:nvPicPr>
          <p:cNvPr id="447" name="Google Shape;447;p29" descr="An icon of three vertical arrows, pointing upward, growing from a dollar coin, representing different revenue streams driving profit."/>
          <p:cNvPicPr preferRelativeResize="0"/>
          <p:nvPr/>
        </p:nvPicPr>
        <p:blipFill rotWithShape="1">
          <a:blip r:embed="rId11">
            <a:alphaModFix/>
          </a:blip>
          <a:srcRect/>
          <a:stretch/>
        </p:blipFill>
        <p:spPr>
          <a:xfrm>
            <a:off x="4677400" y="3647275"/>
            <a:ext cx="219456" cy="219456"/>
          </a:xfrm>
          <a:prstGeom prst="rect">
            <a:avLst/>
          </a:prstGeom>
          <a:noFill/>
          <a:ln>
            <a:noFill/>
          </a:ln>
        </p:spPr>
      </p:pic>
      <p:sp>
        <p:nvSpPr>
          <p:cNvPr id="448" name="Google Shape;448;p29"/>
          <p:cNvSpPr txBox="1"/>
          <p:nvPr/>
        </p:nvSpPr>
        <p:spPr>
          <a:xfrm>
            <a:off x="197350" y="688725"/>
            <a:ext cx="1623600" cy="47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a:solidFill>
                  <a:schemeClr val="dk1"/>
                </a:solidFill>
              </a:rPr>
              <a:t>What partners facilitate your business operations?</a:t>
            </a:r>
            <a:endParaRPr sz="600">
              <a:solidFill>
                <a:schemeClr val="dk1"/>
              </a:solidFill>
            </a:endParaRPr>
          </a:p>
        </p:txBody>
      </p:sp>
      <p:sp>
        <p:nvSpPr>
          <p:cNvPr id="449" name="Google Shape;449;p29"/>
          <p:cNvSpPr txBox="1"/>
          <p:nvPr/>
        </p:nvSpPr>
        <p:spPr>
          <a:xfrm>
            <a:off x="1981200" y="688725"/>
            <a:ext cx="1623600" cy="47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a:solidFill>
                  <a:schemeClr val="dk1"/>
                </a:solidFill>
              </a:rPr>
              <a:t>What activities do you perform to deliver your value proposition?</a:t>
            </a:r>
            <a:endParaRPr sz="600">
              <a:solidFill>
                <a:schemeClr val="dk1"/>
              </a:solidFill>
            </a:endParaRPr>
          </a:p>
        </p:txBody>
      </p:sp>
      <p:sp>
        <p:nvSpPr>
          <p:cNvPr id="450" name="Google Shape;450;p29"/>
          <p:cNvSpPr txBox="1"/>
          <p:nvPr/>
        </p:nvSpPr>
        <p:spPr>
          <a:xfrm>
            <a:off x="1978750" y="2296600"/>
            <a:ext cx="1623600" cy="48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a:solidFill>
                  <a:schemeClr val="dk1"/>
                </a:solidFill>
              </a:rPr>
              <a:t>What resources are key to delivering your product &amp; value proposition?</a:t>
            </a:r>
            <a:endParaRPr sz="600">
              <a:solidFill>
                <a:schemeClr val="dk1"/>
              </a:solidFill>
            </a:endParaRPr>
          </a:p>
        </p:txBody>
      </p:sp>
      <p:sp>
        <p:nvSpPr>
          <p:cNvPr id="451" name="Google Shape;451;p29"/>
          <p:cNvSpPr txBox="1"/>
          <p:nvPr/>
        </p:nvSpPr>
        <p:spPr>
          <a:xfrm>
            <a:off x="3764900" y="688725"/>
            <a:ext cx="1623600" cy="47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a:solidFill>
                  <a:schemeClr val="dk1"/>
                </a:solidFill>
              </a:rPr>
              <a:t>What pain drives your customer to buy from you? What value do you provide?</a:t>
            </a:r>
            <a:endParaRPr sz="600">
              <a:solidFill>
                <a:schemeClr val="dk1"/>
              </a:solidFill>
            </a:endParaRPr>
          </a:p>
        </p:txBody>
      </p:sp>
      <p:sp>
        <p:nvSpPr>
          <p:cNvPr id="452" name="Google Shape;452;p29"/>
          <p:cNvSpPr txBox="1"/>
          <p:nvPr/>
        </p:nvSpPr>
        <p:spPr>
          <a:xfrm>
            <a:off x="5548663" y="688725"/>
            <a:ext cx="1623600" cy="47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a:solidFill>
                  <a:schemeClr val="dk1"/>
                </a:solidFill>
              </a:rPr>
              <a:t>Who is your customer? What relationship do they expect you to have &amp; maintain?</a:t>
            </a:r>
            <a:endParaRPr sz="600">
              <a:solidFill>
                <a:schemeClr val="dk1"/>
              </a:solidFill>
            </a:endParaRPr>
          </a:p>
        </p:txBody>
      </p:sp>
      <p:sp>
        <p:nvSpPr>
          <p:cNvPr id="453" name="Google Shape;453;p29"/>
          <p:cNvSpPr txBox="1"/>
          <p:nvPr/>
        </p:nvSpPr>
        <p:spPr>
          <a:xfrm>
            <a:off x="5541500" y="2301400"/>
            <a:ext cx="1623600" cy="47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a:solidFill>
                  <a:schemeClr val="dk1"/>
                </a:solidFill>
              </a:rPr>
              <a:t>How do you reach your customers? Where do they discover you?</a:t>
            </a:r>
            <a:endParaRPr sz="600">
              <a:solidFill>
                <a:schemeClr val="dk1"/>
              </a:solidFill>
            </a:endParaRPr>
          </a:p>
        </p:txBody>
      </p:sp>
      <p:sp>
        <p:nvSpPr>
          <p:cNvPr id="454" name="Google Shape;454;p29"/>
          <p:cNvSpPr txBox="1"/>
          <p:nvPr/>
        </p:nvSpPr>
        <p:spPr>
          <a:xfrm>
            <a:off x="7332450" y="688725"/>
            <a:ext cx="1623600" cy="47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a:solidFill>
                  <a:schemeClr val="dk1"/>
                </a:solidFill>
              </a:rPr>
              <a:t>Define your exact customer(s); who they are, demographics, where they shop, etc.</a:t>
            </a:r>
            <a:endParaRPr sz="600">
              <a:solidFill>
                <a:schemeClr val="dk1"/>
              </a:solidFill>
            </a:endParaRPr>
          </a:p>
        </p:txBody>
      </p:sp>
      <p:sp>
        <p:nvSpPr>
          <p:cNvPr id="455" name="Google Shape;455;p29"/>
          <p:cNvSpPr txBox="1"/>
          <p:nvPr/>
        </p:nvSpPr>
        <p:spPr>
          <a:xfrm>
            <a:off x="197350" y="3903300"/>
            <a:ext cx="4295700" cy="26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a:solidFill>
                  <a:schemeClr val="dk1"/>
                </a:solidFill>
              </a:rPr>
              <a:t>What are the costs of running your business? How do you maintain a healthy profit margin? </a:t>
            </a:r>
            <a:endParaRPr sz="600">
              <a:solidFill>
                <a:schemeClr val="dk1"/>
              </a:solidFill>
            </a:endParaRPr>
          </a:p>
        </p:txBody>
      </p:sp>
      <p:sp>
        <p:nvSpPr>
          <p:cNvPr id="456" name="Google Shape;456;p29"/>
          <p:cNvSpPr txBox="1"/>
          <p:nvPr/>
        </p:nvSpPr>
        <p:spPr>
          <a:xfrm>
            <a:off x="4651075" y="3903300"/>
            <a:ext cx="4295700" cy="26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a:solidFill>
                  <a:schemeClr val="dk1"/>
                </a:solidFill>
              </a:rPr>
              <a:t>How much do your customers pay you? What sales vertical(s) do you rely on? </a:t>
            </a:r>
            <a:endParaRPr sz="600">
              <a:solidFill>
                <a:schemeClr val="dk1"/>
              </a:solidFill>
            </a:endParaRPr>
          </a:p>
        </p:txBody>
      </p:sp>
      <p:sp>
        <p:nvSpPr>
          <p:cNvPr id="457" name="Google Shape;457;p29"/>
          <p:cNvSpPr txBox="1"/>
          <p:nvPr/>
        </p:nvSpPr>
        <p:spPr>
          <a:xfrm>
            <a:off x="109400" y="30400"/>
            <a:ext cx="31392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a:solidFill>
                  <a:schemeClr val="dk1"/>
                </a:solidFill>
                <a:latin typeface="Montserrat"/>
                <a:ea typeface="Montserrat"/>
                <a:cs typeface="Montserrat"/>
                <a:sym typeface="Montserrat"/>
              </a:rPr>
              <a:t>CEEMO • </a:t>
            </a:r>
            <a:r>
              <a:rPr lang="en" sz="1100">
                <a:solidFill>
                  <a:schemeClr val="dk1"/>
                </a:solidFill>
                <a:latin typeface="Montserrat Black"/>
                <a:ea typeface="Montserrat Black"/>
                <a:cs typeface="Montserrat Black"/>
                <a:sym typeface="Montserrat Black"/>
              </a:rPr>
              <a:t>BUSINESS </a:t>
            </a:r>
            <a:r>
              <a:rPr lang="en" sz="1100" b="1">
                <a:solidFill>
                  <a:schemeClr val="dk1"/>
                </a:solidFill>
                <a:latin typeface="Montserrat"/>
                <a:ea typeface="Montserrat"/>
                <a:cs typeface="Montserrat"/>
                <a:sym typeface="Montserrat"/>
              </a:rPr>
              <a:t>MODEL CANVAS</a:t>
            </a:r>
            <a:endParaRPr sz="1100" b="1">
              <a:solidFill>
                <a:schemeClr val="dk1"/>
              </a:solidFill>
              <a:latin typeface="Montserrat"/>
              <a:ea typeface="Montserrat"/>
              <a:cs typeface="Montserrat"/>
              <a:sym typeface="Montserrat"/>
            </a:endParaRPr>
          </a:p>
        </p:txBody>
      </p:sp>
      <p:sp>
        <p:nvSpPr>
          <p:cNvPr id="458" name="Google Shape;458;p29"/>
          <p:cNvSpPr txBox="1"/>
          <p:nvPr/>
        </p:nvSpPr>
        <p:spPr>
          <a:xfrm>
            <a:off x="3795125" y="27425"/>
            <a:ext cx="5241600" cy="259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100">
                <a:solidFill>
                  <a:schemeClr val="dk1"/>
                </a:solidFill>
                <a:latin typeface="Montserrat Medium"/>
                <a:ea typeface="Montserrat Medium"/>
                <a:cs typeface="Montserrat Medium"/>
                <a:sym typeface="Montserrat Medium"/>
              </a:rPr>
              <a:t>Refine &amp; define your business plan to discover your value.</a:t>
            </a:r>
            <a:endParaRPr sz="1100">
              <a:solidFill>
                <a:schemeClr val="dk1"/>
              </a:solidFill>
              <a:latin typeface="Montserrat Medium"/>
              <a:ea typeface="Montserrat Medium"/>
              <a:cs typeface="Montserrat Medium"/>
              <a:sym typeface="Montserrat Medium"/>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62"/>
        <p:cNvGrpSpPr/>
        <p:nvPr/>
      </p:nvGrpSpPr>
      <p:grpSpPr>
        <a:xfrm>
          <a:off x="0" y="0"/>
          <a:ext cx="0" cy="0"/>
          <a:chOff x="0" y="0"/>
          <a:chExt cx="0" cy="0"/>
        </a:xfrm>
      </p:grpSpPr>
      <p:sp>
        <p:nvSpPr>
          <p:cNvPr id="463" name="Google Shape;463;p30"/>
          <p:cNvSpPr/>
          <p:nvPr/>
        </p:nvSpPr>
        <p:spPr>
          <a:xfrm>
            <a:off x="3760125" y="404325"/>
            <a:ext cx="1623600" cy="3052800"/>
          </a:xfrm>
          <a:prstGeom prst="rect">
            <a:avLst/>
          </a:prstGeom>
          <a:solidFill>
            <a:schemeClr val="lt1"/>
          </a:solidFill>
          <a:ln w="38100" cap="flat" cmpd="sng">
            <a:solidFill>
              <a:srgbClr val="01B43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64" name="Google Shape;464;p30"/>
          <p:cNvSpPr/>
          <p:nvPr/>
        </p:nvSpPr>
        <p:spPr>
          <a:xfrm>
            <a:off x="3764908" y="416530"/>
            <a:ext cx="1619100" cy="284400"/>
          </a:xfrm>
          <a:prstGeom prst="rect">
            <a:avLst/>
          </a:prstGeom>
          <a:solidFill>
            <a:srgbClr val="01B43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65" name="Google Shape;465;p30"/>
          <p:cNvSpPr/>
          <p:nvPr/>
        </p:nvSpPr>
        <p:spPr>
          <a:xfrm>
            <a:off x="7322900" y="404325"/>
            <a:ext cx="1623600" cy="3052800"/>
          </a:xfrm>
          <a:prstGeom prst="rect">
            <a:avLst/>
          </a:prstGeom>
          <a:solidFill>
            <a:schemeClr val="lt1"/>
          </a:solidFill>
          <a:ln w="38100" cap="flat" cmpd="sng">
            <a:solidFill>
              <a:srgbClr val="D40E6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66" name="Google Shape;466;p30"/>
          <p:cNvSpPr/>
          <p:nvPr/>
        </p:nvSpPr>
        <p:spPr>
          <a:xfrm>
            <a:off x="7327674" y="416530"/>
            <a:ext cx="1619100" cy="284400"/>
          </a:xfrm>
          <a:prstGeom prst="rect">
            <a:avLst/>
          </a:prstGeom>
          <a:solidFill>
            <a:srgbClr val="D40E6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67" name="Google Shape;467;p30"/>
          <p:cNvSpPr/>
          <p:nvPr/>
        </p:nvSpPr>
        <p:spPr>
          <a:xfrm>
            <a:off x="197375" y="404325"/>
            <a:ext cx="1623600" cy="3052800"/>
          </a:xfrm>
          <a:prstGeom prst="rect">
            <a:avLst/>
          </a:prstGeom>
          <a:solidFill>
            <a:schemeClr val="lt1"/>
          </a:solidFill>
          <a:ln w="38100" cap="flat" cmpd="sng">
            <a:solidFill>
              <a:srgbClr val="D4002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68" name="Google Shape;468;p30"/>
          <p:cNvSpPr/>
          <p:nvPr/>
        </p:nvSpPr>
        <p:spPr>
          <a:xfrm>
            <a:off x="202141" y="416530"/>
            <a:ext cx="1619100" cy="284400"/>
          </a:xfrm>
          <a:prstGeom prst="rect">
            <a:avLst/>
          </a:prstGeom>
          <a:solidFill>
            <a:srgbClr val="D4002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69" name="Google Shape;469;p30"/>
          <p:cNvSpPr/>
          <p:nvPr/>
        </p:nvSpPr>
        <p:spPr>
          <a:xfrm>
            <a:off x="1978750" y="404325"/>
            <a:ext cx="1623600" cy="1447800"/>
          </a:xfrm>
          <a:prstGeom prst="rect">
            <a:avLst/>
          </a:prstGeom>
          <a:solidFill>
            <a:schemeClr val="lt1"/>
          </a:solidFill>
          <a:ln w="38100" cap="flat" cmpd="sng">
            <a:solidFill>
              <a:srgbClr val="FF6A0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70" name="Google Shape;470;p30"/>
          <p:cNvSpPr/>
          <p:nvPr/>
        </p:nvSpPr>
        <p:spPr>
          <a:xfrm>
            <a:off x="1983525" y="416530"/>
            <a:ext cx="1619100" cy="284400"/>
          </a:xfrm>
          <a:prstGeom prst="rect">
            <a:avLst/>
          </a:prstGeom>
          <a:solidFill>
            <a:srgbClr val="FF6A0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471" name="Google Shape;471;p30"/>
          <p:cNvGrpSpPr/>
          <p:nvPr/>
        </p:nvGrpSpPr>
        <p:grpSpPr>
          <a:xfrm>
            <a:off x="197372" y="3614625"/>
            <a:ext cx="4295821" cy="1306500"/>
            <a:chOff x="207600" y="3614625"/>
            <a:chExt cx="4298400" cy="1306500"/>
          </a:xfrm>
        </p:grpSpPr>
        <p:sp>
          <p:nvSpPr>
            <p:cNvPr id="472" name="Google Shape;472;p30"/>
            <p:cNvSpPr/>
            <p:nvPr/>
          </p:nvSpPr>
          <p:spPr>
            <a:xfrm>
              <a:off x="207600" y="3614625"/>
              <a:ext cx="4298400" cy="1306500"/>
            </a:xfrm>
            <a:prstGeom prst="rect">
              <a:avLst/>
            </a:prstGeom>
            <a:solidFill>
              <a:schemeClr val="lt1"/>
            </a:solidFill>
            <a:ln w="38100" cap="flat" cmpd="sng">
              <a:solidFill>
                <a:srgbClr val="A5A8A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73" name="Google Shape;473;p30"/>
            <p:cNvSpPr/>
            <p:nvPr/>
          </p:nvSpPr>
          <p:spPr>
            <a:xfrm>
              <a:off x="207600" y="3626825"/>
              <a:ext cx="4286100" cy="284400"/>
            </a:xfrm>
            <a:prstGeom prst="rect">
              <a:avLst/>
            </a:prstGeom>
            <a:solidFill>
              <a:srgbClr val="A5A8AB"/>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nvGrpSpPr>
          <p:cNvPr id="474" name="Google Shape;474;p30"/>
          <p:cNvGrpSpPr/>
          <p:nvPr/>
        </p:nvGrpSpPr>
        <p:grpSpPr>
          <a:xfrm>
            <a:off x="4651025" y="3614625"/>
            <a:ext cx="4295819" cy="1306500"/>
            <a:chOff x="111298" y="3614625"/>
            <a:chExt cx="4394700" cy="1306500"/>
          </a:xfrm>
        </p:grpSpPr>
        <p:sp>
          <p:nvSpPr>
            <p:cNvPr id="475" name="Google Shape;475;p30"/>
            <p:cNvSpPr/>
            <p:nvPr/>
          </p:nvSpPr>
          <p:spPr>
            <a:xfrm>
              <a:off x="111298" y="3614625"/>
              <a:ext cx="4394700" cy="1306500"/>
            </a:xfrm>
            <a:prstGeom prst="rect">
              <a:avLst/>
            </a:prstGeom>
            <a:solidFill>
              <a:schemeClr val="lt1"/>
            </a:solidFill>
            <a:ln w="38100" cap="flat" cmpd="sng">
              <a:solidFill>
                <a:srgbClr val="A5A8A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76" name="Google Shape;476;p30"/>
            <p:cNvSpPr/>
            <p:nvPr/>
          </p:nvSpPr>
          <p:spPr>
            <a:xfrm>
              <a:off x="111298" y="3626825"/>
              <a:ext cx="4382400" cy="284400"/>
            </a:xfrm>
            <a:prstGeom prst="rect">
              <a:avLst/>
            </a:prstGeom>
            <a:solidFill>
              <a:srgbClr val="A5A8AB"/>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477" name="Google Shape;477;p30"/>
          <p:cNvSpPr/>
          <p:nvPr/>
        </p:nvSpPr>
        <p:spPr>
          <a:xfrm>
            <a:off x="1978613" y="2009475"/>
            <a:ext cx="1623600" cy="1447800"/>
          </a:xfrm>
          <a:prstGeom prst="rect">
            <a:avLst/>
          </a:prstGeom>
          <a:solidFill>
            <a:schemeClr val="lt1"/>
          </a:solidFill>
          <a:ln w="38100" cap="flat" cmpd="sng">
            <a:solidFill>
              <a:srgbClr val="FFD8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78" name="Google Shape;478;p30"/>
          <p:cNvSpPr/>
          <p:nvPr/>
        </p:nvSpPr>
        <p:spPr>
          <a:xfrm>
            <a:off x="1983387" y="2021680"/>
            <a:ext cx="1619100" cy="284400"/>
          </a:xfrm>
          <a:prstGeom prst="rect">
            <a:avLst/>
          </a:prstGeom>
          <a:solidFill>
            <a:srgbClr val="FFD8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79" name="Google Shape;479;p30"/>
          <p:cNvSpPr/>
          <p:nvPr/>
        </p:nvSpPr>
        <p:spPr>
          <a:xfrm>
            <a:off x="5543838" y="404325"/>
            <a:ext cx="1623600" cy="1447800"/>
          </a:xfrm>
          <a:prstGeom prst="rect">
            <a:avLst/>
          </a:prstGeom>
          <a:solidFill>
            <a:schemeClr val="lt1"/>
          </a:solidFill>
          <a:ln w="38100" cap="flat" cmpd="sng">
            <a:solidFill>
              <a:srgbClr val="0056C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80" name="Google Shape;480;p30"/>
          <p:cNvSpPr/>
          <p:nvPr/>
        </p:nvSpPr>
        <p:spPr>
          <a:xfrm>
            <a:off x="5548612" y="416530"/>
            <a:ext cx="1619100" cy="284400"/>
          </a:xfrm>
          <a:prstGeom prst="rect">
            <a:avLst/>
          </a:prstGeom>
          <a:solidFill>
            <a:srgbClr val="0056C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81" name="Google Shape;481;p30"/>
          <p:cNvSpPr/>
          <p:nvPr/>
        </p:nvSpPr>
        <p:spPr>
          <a:xfrm>
            <a:off x="5541375" y="2009475"/>
            <a:ext cx="1623600" cy="1447800"/>
          </a:xfrm>
          <a:prstGeom prst="rect">
            <a:avLst/>
          </a:prstGeom>
          <a:solidFill>
            <a:schemeClr val="lt1"/>
          </a:solidFill>
          <a:ln w="38100" cap="flat" cmpd="sng">
            <a:solidFill>
              <a:srgbClr val="6D02B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82" name="Google Shape;482;p30"/>
          <p:cNvSpPr/>
          <p:nvPr/>
        </p:nvSpPr>
        <p:spPr>
          <a:xfrm>
            <a:off x="5546150" y="2021680"/>
            <a:ext cx="1619100" cy="284400"/>
          </a:xfrm>
          <a:prstGeom prst="rect">
            <a:avLst/>
          </a:prstGeom>
          <a:solidFill>
            <a:srgbClr val="6D02B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83" name="Google Shape;483;p30"/>
          <p:cNvSpPr txBox="1"/>
          <p:nvPr/>
        </p:nvSpPr>
        <p:spPr>
          <a:xfrm>
            <a:off x="109400" y="30400"/>
            <a:ext cx="34953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a:solidFill>
                  <a:schemeClr val="dk1"/>
                </a:solidFill>
                <a:latin typeface="Montserrat"/>
                <a:ea typeface="Montserrat"/>
                <a:cs typeface="Montserrat"/>
                <a:sym typeface="Montserrat"/>
              </a:rPr>
              <a:t>CEEMO • </a:t>
            </a:r>
            <a:r>
              <a:rPr lang="en" sz="1100">
                <a:solidFill>
                  <a:schemeClr val="dk1"/>
                </a:solidFill>
                <a:latin typeface="Montserrat Black"/>
                <a:ea typeface="Montserrat Black"/>
                <a:cs typeface="Montserrat Black"/>
                <a:sym typeface="Montserrat Black"/>
              </a:rPr>
              <a:t>BRAND</a:t>
            </a:r>
            <a:r>
              <a:rPr lang="en" sz="1100" b="1">
                <a:solidFill>
                  <a:schemeClr val="dk1"/>
                </a:solidFill>
                <a:latin typeface="Montserrat"/>
                <a:ea typeface="Montserrat"/>
                <a:cs typeface="Montserrat"/>
                <a:sym typeface="Montserrat"/>
              </a:rPr>
              <a:t> MODEL CANVAS</a:t>
            </a:r>
            <a:endParaRPr sz="1100" b="1">
              <a:solidFill>
                <a:schemeClr val="dk1"/>
              </a:solidFill>
              <a:latin typeface="Montserrat"/>
              <a:ea typeface="Montserrat"/>
              <a:cs typeface="Montserrat"/>
              <a:sym typeface="Montserrat"/>
            </a:endParaRPr>
          </a:p>
        </p:txBody>
      </p:sp>
      <p:sp>
        <p:nvSpPr>
          <p:cNvPr id="484" name="Google Shape;484;p30"/>
          <p:cNvSpPr txBox="1"/>
          <p:nvPr/>
        </p:nvSpPr>
        <p:spPr>
          <a:xfrm>
            <a:off x="78725" y="4910328"/>
            <a:ext cx="4414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400" b="1">
                <a:solidFill>
                  <a:schemeClr val="dk1"/>
                </a:solidFill>
                <a:latin typeface="Montserrat"/>
                <a:ea typeface="Montserrat"/>
                <a:cs typeface="Montserrat"/>
                <a:sym typeface="Montserrat"/>
              </a:rPr>
              <a:t>Based on the Business Model Canvas by Alexander Osterwalder of Strategyzer • Layout design by Heather Lawver</a:t>
            </a:r>
            <a:endParaRPr sz="400" b="1">
              <a:solidFill>
                <a:schemeClr val="dk1"/>
              </a:solidFill>
              <a:latin typeface="Montserrat"/>
              <a:ea typeface="Montserrat"/>
              <a:cs typeface="Montserrat"/>
              <a:sym typeface="Montserrat"/>
            </a:endParaRPr>
          </a:p>
        </p:txBody>
      </p:sp>
      <p:sp>
        <p:nvSpPr>
          <p:cNvPr id="485" name="Google Shape;485;p30"/>
          <p:cNvSpPr txBox="1"/>
          <p:nvPr/>
        </p:nvSpPr>
        <p:spPr>
          <a:xfrm>
            <a:off x="4651025" y="4910328"/>
            <a:ext cx="4414500" cy="259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400" b="1">
                <a:solidFill>
                  <a:schemeClr val="dk1"/>
                </a:solidFill>
                <a:latin typeface="Montserrat"/>
                <a:ea typeface="Montserrat"/>
                <a:cs typeface="Montserrat"/>
                <a:sym typeface="Montserrat"/>
              </a:rPr>
              <a:t>©2020-2025 • Perfectly Pitched Inc • All Rights Reserved • @Ceemoai   </a:t>
            </a:r>
            <a:endParaRPr sz="400" b="1">
              <a:solidFill>
                <a:schemeClr val="dk1"/>
              </a:solidFill>
              <a:latin typeface="Montserrat"/>
              <a:ea typeface="Montserrat"/>
              <a:cs typeface="Montserrat"/>
              <a:sym typeface="Montserrat"/>
            </a:endParaRPr>
          </a:p>
        </p:txBody>
      </p:sp>
      <p:sp>
        <p:nvSpPr>
          <p:cNvPr id="486" name="Google Shape;486;p30"/>
          <p:cNvSpPr txBox="1"/>
          <p:nvPr/>
        </p:nvSpPr>
        <p:spPr>
          <a:xfrm>
            <a:off x="445475" y="385700"/>
            <a:ext cx="14637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b="1">
                <a:solidFill>
                  <a:schemeClr val="lt1"/>
                </a:solidFill>
                <a:latin typeface="Montserrat"/>
                <a:ea typeface="Montserrat"/>
                <a:cs typeface="Montserrat"/>
                <a:sym typeface="Montserrat"/>
              </a:rPr>
              <a:t>Thoughts &amp; Feelings</a:t>
            </a:r>
            <a:endParaRPr sz="900" b="1">
              <a:solidFill>
                <a:schemeClr val="lt1"/>
              </a:solidFill>
              <a:latin typeface="Montserrat"/>
              <a:ea typeface="Montserrat"/>
              <a:cs typeface="Montserrat"/>
              <a:sym typeface="Montserrat"/>
            </a:endParaRPr>
          </a:p>
        </p:txBody>
      </p:sp>
      <p:sp>
        <p:nvSpPr>
          <p:cNvPr id="487" name="Google Shape;487;p30"/>
          <p:cNvSpPr txBox="1"/>
          <p:nvPr/>
        </p:nvSpPr>
        <p:spPr>
          <a:xfrm>
            <a:off x="2224500" y="385700"/>
            <a:ext cx="1375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b="1">
                <a:solidFill>
                  <a:schemeClr val="lt1"/>
                </a:solidFill>
                <a:latin typeface="Montserrat"/>
                <a:ea typeface="Montserrat"/>
                <a:cs typeface="Montserrat"/>
                <a:sym typeface="Montserrat"/>
              </a:rPr>
              <a:t>Key Activities</a:t>
            </a:r>
            <a:endParaRPr sz="900" b="1">
              <a:solidFill>
                <a:schemeClr val="lt1"/>
              </a:solidFill>
              <a:latin typeface="Montserrat"/>
              <a:ea typeface="Montserrat"/>
              <a:cs typeface="Montserrat"/>
              <a:sym typeface="Montserrat"/>
            </a:endParaRPr>
          </a:p>
        </p:txBody>
      </p:sp>
      <p:sp>
        <p:nvSpPr>
          <p:cNvPr id="488" name="Google Shape;488;p30"/>
          <p:cNvSpPr txBox="1"/>
          <p:nvPr/>
        </p:nvSpPr>
        <p:spPr>
          <a:xfrm>
            <a:off x="2226975" y="2000163"/>
            <a:ext cx="1375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b="1">
                <a:solidFill>
                  <a:schemeClr val="lt1"/>
                </a:solidFill>
                <a:latin typeface="Montserrat"/>
                <a:ea typeface="Montserrat"/>
                <a:cs typeface="Montserrat"/>
                <a:sym typeface="Montserrat"/>
              </a:rPr>
              <a:t>Keys to Growth</a:t>
            </a:r>
            <a:endParaRPr sz="900" b="1">
              <a:solidFill>
                <a:schemeClr val="lt1"/>
              </a:solidFill>
              <a:latin typeface="Montserrat"/>
              <a:ea typeface="Montserrat"/>
              <a:cs typeface="Montserrat"/>
              <a:sym typeface="Montserrat"/>
            </a:endParaRPr>
          </a:p>
        </p:txBody>
      </p:sp>
      <p:sp>
        <p:nvSpPr>
          <p:cNvPr id="489" name="Google Shape;489;p30"/>
          <p:cNvSpPr txBox="1"/>
          <p:nvPr/>
        </p:nvSpPr>
        <p:spPr>
          <a:xfrm>
            <a:off x="4003400" y="385688"/>
            <a:ext cx="1375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b="1">
                <a:solidFill>
                  <a:schemeClr val="lt1"/>
                </a:solidFill>
                <a:latin typeface="Montserrat"/>
                <a:ea typeface="Montserrat"/>
                <a:cs typeface="Montserrat"/>
                <a:sym typeface="Montserrat"/>
              </a:rPr>
              <a:t>Values &amp; Solutions</a:t>
            </a:r>
            <a:endParaRPr sz="900" b="1">
              <a:solidFill>
                <a:schemeClr val="lt1"/>
              </a:solidFill>
              <a:latin typeface="Montserrat"/>
              <a:ea typeface="Montserrat"/>
              <a:cs typeface="Montserrat"/>
              <a:sym typeface="Montserrat"/>
            </a:endParaRPr>
          </a:p>
        </p:txBody>
      </p:sp>
      <p:sp>
        <p:nvSpPr>
          <p:cNvPr id="490" name="Google Shape;490;p30"/>
          <p:cNvSpPr txBox="1"/>
          <p:nvPr/>
        </p:nvSpPr>
        <p:spPr>
          <a:xfrm>
            <a:off x="5779800" y="385688"/>
            <a:ext cx="1375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b="1">
                <a:solidFill>
                  <a:schemeClr val="lt1"/>
                </a:solidFill>
                <a:latin typeface="Montserrat"/>
                <a:ea typeface="Montserrat"/>
                <a:cs typeface="Montserrat"/>
                <a:sym typeface="Montserrat"/>
              </a:rPr>
              <a:t>Relationships</a:t>
            </a:r>
            <a:endParaRPr sz="900" b="1">
              <a:solidFill>
                <a:schemeClr val="lt1"/>
              </a:solidFill>
              <a:latin typeface="Montserrat"/>
              <a:ea typeface="Montserrat"/>
              <a:cs typeface="Montserrat"/>
              <a:sym typeface="Montserrat"/>
            </a:endParaRPr>
          </a:p>
        </p:txBody>
      </p:sp>
      <p:sp>
        <p:nvSpPr>
          <p:cNvPr id="491" name="Google Shape;491;p30"/>
          <p:cNvSpPr txBox="1"/>
          <p:nvPr/>
        </p:nvSpPr>
        <p:spPr>
          <a:xfrm>
            <a:off x="5779800" y="2000150"/>
            <a:ext cx="13755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b="1">
                <a:solidFill>
                  <a:schemeClr val="lt1"/>
                </a:solidFill>
                <a:latin typeface="Montserrat"/>
                <a:ea typeface="Montserrat"/>
                <a:cs typeface="Montserrat"/>
                <a:sym typeface="Montserrat"/>
              </a:rPr>
              <a:t>Channels</a:t>
            </a:r>
            <a:endParaRPr sz="900" b="1">
              <a:solidFill>
                <a:schemeClr val="lt1"/>
              </a:solidFill>
              <a:latin typeface="Montserrat"/>
              <a:ea typeface="Montserrat"/>
              <a:cs typeface="Montserrat"/>
              <a:sym typeface="Montserrat"/>
            </a:endParaRPr>
          </a:p>
        </p:txBody>
      </p:sp>
      <p:sp>
        <p:nvSpPr>
          <p:cNvPr id="492" name="Google Shape;492;p30"/>
          <p:cNvSpPr txBox="1"/>
          <p:nvPr/>
        </p:nvSpPr>
        <p:spPr>
          <a:xfrm>
            <a:off x="7571350" y="385700"/>
            <a:ext cx="14442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b="1">
                <a:solidFill>
                  <a:schemeClr val="lt1"/>
                </a:solidFill>
                <a:latin typeface="Montserrat"/>
                <a:ea typeface="Montserrat"/>
                <a:cs typeface="Montserrat"/>
                <a:sym typeface="Montserrat"/>
              </a:rPr>
              <a:t>Customer Segments</a:t>
            </a:r>
            <a:endParaRPr sz="900" b="1">
              <a:solidFill>
                <a:schemeClr val="lt1"/>
              </a:solidFill>
              <a:latin typeface="Montserrat"/>
              <a:ea typeface="Montserrat"/>
              <a:cs typeface="Montserrat"/>
              <a:sym typeface="Montserrat"/>
            </a:endParaRPr>
          </a:p>
        </p:txBody>
      </p:sp>
      <p:sp>
        <p:nvSpPr>
          <p:cNvPr id="493" name="Google Shape;493;p30"/>
          <p:cNvSpPr txBox="1"/>
          <p:nvPr/>
        </p:nvSpPr>
        <p:spPr>
          <a:xfrm>
            <a:off x="445475" y="3606925"/>
            <a:ext cx="40500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b="1">
                <a:solidFill>
                  <a:schemeClr val="lt1"/>
                </a:solidFill>
                <a:latin typeface="Montserrat"/>
                <a:ea typeface="Montserrat"/>
                <a:cs typeface="Montserrat"/>
                <a:sym typeface="Montserrat"/>
              </a:rPr>
              <a:t>Competitors &amp; Market Placement</a:t>
            </a:r>
            <a:endParaRPr sz="900" b="1">
              <a:solidFill>
                <a:schemeClr val="lt1"/>
              </a:solidFill>
              <a:latin typeface="Montserrat"/>
              <a:ea typeface="Montserrat"/>
              <a:cs typeface="Montserrat"/>
              <a:sym typeface="Montserrat"/>
            </a:endParaRPr>
          </a:p>
        </p:txBody>
      </p:sp>
      <p:sp>
        <p:nvSpPr>
          <p:cNvPr id="494" name="Google Shape;494;p30"/>
          <p:cNvSpPr txBox="1"/>
          <p:nvPr/>
        </p:nvSpPr>
        <p:spPr>
          <a:xfrm>
            <a:off x="4896850" y="3602736"/>
            <a:ext cx="4050000" cy="25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b="1">
                <a:solidFill>
                  <a:schemeClr val="lt1"/>
                </a:solidFill>
                <a:latin typeface="Montserrat"/>
                <a:ea typeface="Montserrat"/>
                <a:cs typeface="Montserrat"/>
                <a:sym typeface="Montserrat"/>
              </a:rPr>
              <a:t>Your Future</a:t>
            </a:r>
            <a:endParaRPr sz="900" b="1">
              <a:solidFill>
                <a:schemeClr val="lt1"/>
              </a:solidFill>
              <a:latin typeface="Montserrat"/>
              <a:ea typeface="Montserrat"/>
              <a:cs typeface="Montserrat"/>
              <a:sym typeface="Montserrat"/>
            </a:endParaRPr>
          </a:p>
        </p:txBody>
      </p:sp>
      <p:pic>
        <p:nvPicPr>
          <p:cNvPr id="495" name="Google Shape;495;p30" descr="An icon of two hands coming together in a handshake, forming a heart."/>
          <p:cNvPicPr preferRelativeResize="0"/>
          <p:nvPr/>
        </p:nvPicPr>
        <p:blipFill>
          <a:blip r:embed="rId3">
            <a:alphaModFix/>
          </a:blip>
          <a:stretch>
            <a:fillRect/>
          </a:stretch>
        </p:blipFill>
        <p:spPr>
          <a:xfrm>
            <a:off x="202150" y="404323"/>
            <a:ext cx="284421" cy="284400"/>
          </a:xfrm>
          <a:prstGeom prst="rect">
            <a:avLst/>
          </a:prstGeom>
          <a:noFill/>
          <a:ln>
            <a:noFill/>
          </a:ln>
        </p:spPr>
      </p:pic>
      <p:pic>
        <p:nvPicPr>
          <p:cNvPr id="496" name="Google Shape;496;p30" descr="An icon of a checklist."/>
          <p:cNvPicPr preferRelativeResize="0"/>
          <p:nvPr/>
        </p:nvPicPr>
        <p:blipFill rotWithShape="1">
          <a:blip r:embed="rId4">
            <a:alphaModFix/>
          </a:blip>
          <a:srcRect b="10"/>
          <a:stretch/>
        </p:blipFill>
        <p:spPr>
          <a:xfrm>
            <a:off x="2013725" y="434000"/>
            <a:ext cx="219249" cy="219228"/>
          </a:xfrm>
          <a:prstGeom prst="rect">
            <a:avLst/>
          </a:prstGeom>
          <a:noFill/>
          <a:ln>
            <a:noFill/>
          </a:ln>
        </p:spPr>
      </p:pic>
      <p:pic>
        <p:nvPicPr>
          <p:cNvPr id="497" name="Google Shape;497;p30" descr="An icon of a key in the center, surrounded by a bunch of data leading into the key."/>
          <p:cNvPicPr preferRelativeResize="0"/>
          <p:nvPr/>
        </p:nvPicPr>
        <p:blipFill rotWithShape="1">
          <a:blip r:embed="rId5">
            <a:alphaModFix/>
          </a:blip>
          <a:srcRect b="10"/>
          <a:stretch/>
        </p:blipFill>
        <p:spPr>
          <a:xfrm>
            <a:off x="1994375" y="2015087"/>
            <a:ext cx="262701" cy="262677"/>
          </a:xfrm>
          <a:prstGeom prst="rect">
            <a:avLst/>
          </a:prstGeom>
          <a:noFill/>
          <a:ln>
            <a:noFill/>
          </a:ln>
        </p:spPr>
      </p:pic>
      <p:pic>
        <p:nvPicPr>
          <p:cNvPr id="498" name="Google Shape;498;p30" descr="An icon of a hand holding a precious diamond."/>
          <p:cNvPicPr preferRelativeResize="0"/>
          <p:nvPr/>
        </p:nvPicPr>
        <p:blipFill rotWithShape="1">
          <a:blip r:embed="rId6">
            <a:alphaModFix/>
          </a:blip>
          <a:srcRect b="10"/>
          <a:stretch/>
        </p:blipFill>
        <p:spPr>
          <a:xfrm>
            <a:off x="3795113" y="434000"/>
            <a:ext cx="219249" cy="219228"/>
          </a:xfrm>
          <a:prstGeom prst="rect">
            <a:avLst/>
          </a:prstGeom>
          <a:noFill/>
          <a:ln>
            <a:noFill/>
          </a:ln>
        </p:spPr>
      </p:pic>
      <p:pic>
        <p:nvPicPr>
          <p:cNvPr id="499" name="Google Shape;499;p30" descr="An icon showing a magnifying glass, zeroing in on just one person in a crowd."/>
          <p:cNvPicPr preferRelativeResize="0"/>
          <p:nvPr/>
        </p:nvPicPr>
        <p:blipFill rotWithShape="1">
          <a:blip r:embed="rId7">
            <a:alphaModFix/>
          </a:blip>
          <a:srcRect b="10"/>
          <a:stretch/>
        </p:blipFill>
        <p:spPr>
          <a:xfrm>
            <a:off x="5576488" y="429768"/>
            <a:ext cx="219249" cy="219228"/>
          </a:xfrm>
          <a:prstGeom prst="rect">
            <a:avLst/>
          </a:prstGeom>
          <a:noFill/>
          <a:ln>
            <a:noFill/>
          </a:ln>
        </p:spPr>
      </p:pic>
      <p:pic>
        <p:nvPicPr>
          <p:cNvPr id="500" name="Google Shape;500;p30" descr="An icon of money going into a sales funnel."/>
          <p:cNvPicPr preferRelativeResize="0"/>
          <p:nvPr/>
        </p:nvPicPr>
        <p:blipFill rotWithShape="1">
          <a:blip r:embed="rId8">
            <a:alphaModFix/>
          </a:blip>
          <a:srcRect b="10"/>
          <a:stretch/>
        </p:blipFill>
        <p:spPr>
          <a:xfrm>
            <a:off x="5576488" y="2042206"/>
            <a:ext cx="219249" cy="219228"/>
          </a:xfrm>
          <a:prstGeom prst="rect">
            <a:avLst/>
          </a:prstGeom>
          <a:noFill/>
          <a:ln>
            <a:noFill/>
          </a:ln>
        </p:spPr>
      </p:pic>
      <p:pic>
        <p:nvPicPr>
          <p:cNvPr id="501" name="Google Shape;501;p30" descr="An icon of people being sorted into categories."/>
          <p:cNvPicPr preferRelativeResize="0"/>
          <p:nvPr/>
        </p:nvPicPr>
        <p:blipFill rotWithShape="1">
          <a:blip r:embed="rId9">
            <a:alphaModFix/>
          </a:blip>
          <a:srcRect b="10"/>
          <a:stretch/>
        </p:blipFill>
        <p:spPr>
          <a:xfrm>
            <a:off x="7332425" y="404323"/>
            <a:ext cx="284421" cy="284400"/>
          </a:xfrm>
          <a:prstGeom prst="rect">
            <a:avLst/>
          </a:prstGeom>
          <a:noFill/>
          <a:ln>
            <a:noFill/>
          </a:ln>
        </p:spPr>
      </p:pic>
      <p:pic>
        <p:nvPicPr>
          <p:cNvPr id="502" name="Google Shape;502;p30" descr="An icon of a pie chart of money."/>
          <p:cNvPicPr preferRelativeResize="0"/>
          <p:nvPr/>
        </p:nvPicPr>
        <p:blipFill rotWithShape="1">
          <a:blip r:embed="rId10">
            <a:alphaModFix/>
          </a:blip>
          <a:srcRect b="10"/>
          <a:stretch/>
        </p:blipFill>
        <p:spPr>
          <a:xfrm>
            <a:off x="234625" y="3647275"/>
            <a:ext cx="219456" cy="219456"/>
          </a:xfrm>
          <a:prstGeom prst="rect">
            <a:avLst/>
          </a:prstGeom>
          <a:noFill/>
          <a:ln>
            <a:noFill/>
          </a:ln>
        </p:spPr>
      </p:pic>
      <p:pic>
        <p:nvPicPr>
          <p:cNvPr id="503" name="Google Shape;503;p30" descr="An icon of three vertical arrows, pointing upward, growing from a dollar coin, representing different revenue streams driving profit."/>
          <p:cNvPicPr preferRelativeResize="0"/>
          <p:nvPr/>
        </p:nvPicPr>
        <p:blipFill rotWithShape="1">
          <a:blip r:embed="rId11">
            <a:alphaModFix/>
          </a:blip>
          <a:srcRect/>
          <a:stretch/>
        </p:blipFill>
        <p:spPr>
          <a:xfrm>
            <a:off x="4677400" y="3647275"/>
            <a:ext cx="219456" cy="219456"/>
          </a:xfrm>
          <a:prstGeom prst="rect">
            <a:avLst/>
          </a:prstGeom>
          <a:noFill/>
          <a:ln>
            <a:noFill/>
          </a:ln>
        </p:spPr>
      </p:pic>
      <p:sp>
        <p:nvSpPr>
          <p:cNvPr id="504" name="Google Shape;504;p30"/>
          <p:cNvSpPr txBox="1"/>
          <p:nvPr/>
        </p:nvSpPr>
        <p:spPr>
          <a:xfrm>
            <a:off x="197350" y="688725"/>
            <a:ext cx="1623600" cy="47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a:solidFill>
                  <a:schemeClr val="dk1"/>
                </a:solidFill>
              </a:rPr>
              <a:t>Imagine it’s 5 years in the future &amp; your ideal customer sees your logo for the first time. What do you want them to think about who you are? How do they feel?</a:t>
            </a:r>
            <a:endParaRPr sz="600">
              <a:solidFill>
                <a:schemeClr val="dk1"/>
              </a:solidFill>
            </a:endParaRPr>
          </a:p>
        </p:txBody>
      </p:sp>
      <p:sp>
        <p:nvSpPr>
          <p:cNvPr id="505" name="Google Shape;505;p30"/>
          <p:cNvSpPr txBox="1"/>
          <p:nvPr/>
        </p:nvSpPr>
        <p:spPr>
          <a:xfrm>
            <a:off x="1981200" y="688725"/>
            <a:ext cx="1623600" cy="47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a:solidFill>
                  <a:schemeClr val="dk1"/>
                </a:solidFill>
              </a:rPr>
              <a:t>What makes your company unique? What does the world need to know about you?</a:t>
            </a:r>
            <a:endParaRPr sz="600">
              <a:solidFill>
                <a:schemeClr val="dk1"/>
              </a:solidFill>
            </a:endParaRPr>
          </a:p>
        </p:txBody>
      </p:sp>
      <p:sp>
        <p:nvSpPr>
          <p:cNvPr id="506" name="Google Shape;506;p30"/>
          <p:cNvSpPr txBox="1"/>
          <p:nvPr/>
        </p:nvSpPr>
        <p:spPr>
          <a:xfrm>
            <a:off x="1978750" y="2296600"/>
            <a:ext cx="1623600" cy="48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a:solidFill>
                  <a:schemeClr val="dk1"/>
                </a:solidFill>
              </a:rPr>
              <a:t>Are resources unique to your brand? What hurdles block your path? Do you need to avoid confusion or negative associations?</a:t>
            </a:r>
            <a:endParaRPr sz="600">
              <a:solidFill>
                <a:schemeClr val="dk1"/>
              </a:solidFill>
            </a:endParaRPr>
          </a:p>
        </p:txBody>
      </p:sp>
      <p:sp>
        <p:nvSpPr>
          <p:cNvPr id="507" name="Google Shape;507;p30"/>
          <p:cNvSpPr txBox="1"/>
          <p:nvPr/>
        </p:nvSpPr>
        <p:spPr>
          <a:xfrm>
            <a:off x="3764900" y="688725"/>
            <a:ext cx="1623600" cy="47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a:solidFill>
                  <a:schemeClr val="dk1"/>
                </a:solidFill>
              </a:rPr>
              <a:t>What do your customers need? What pain point do you solve? How does that tie into your mission? What keywords define the value of your overall identity?</a:t>
            </a:r>
            <a:endParaRPr sz="600">
              <a:solidFill>
                <a:schemeClr val="dk1"/>
              </a:solidFill>
            </a:endParaRPr>
          </a:p>
        </p:txBody>
      </p:sp>
      <p:sp>
        <p:nvSpPr>
          <p:cNvPr id="508" name="Google Shape;508;p30"/>
          <p:cNvSpPr txBox="1"/>
          <p:nvPr/>
        </p:nvSpPr>
        <p:spPr>
          <a:xfrm>
            <a:off x="5548663" y="688725"/>
            <a:ext cx="1623600" cy="47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a:solidFill>
                  <a:schemeClr val="dk1"/>
                </a:solidFill>
              </a:rPr>
              <a:t>How do your customers relate to you? Who are you to them? How do you build &amp; maintain that relationship? Why does it matter? How does it make them feel?</a:t>
            </a:r>
            <a:endParaRPr sz="600">
              <a:solidFill>
                <a:schemeClr val="dk1"/>
              </a:solidFill>
            </a:endParaRPr>
          </a:p>
        </p:txBody>
      </p:sp>
      <p:sp>
        <p:nvSpPr>
          <p:cNvPr id="509" name="Google Shape;509;p30"/>
          <p:cNvSpPr txBox="1"/>
          <p:nvPr/>
        </p:nvSpPr>
        <p:spPr>
          <a:xfrm>
            <a:off x="5541500" y="2301400"/>
            <a:ext cx="1623600" cy="47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a:solidFill>
                  <a:schemeClr val="dk1"/>
                </a:solidFill>
              </a:rPr>
              <a:t>How will customers find you? Where do they shop? What apps do they use? What styles grab their attention?</a:t>
            </a:r>
            <a:endParaRPr sz="600">
              <a:solidFill>
                <a:schemeClr val="dk1"/>
              </a:solidFill>
            </a:endParaRPr>
          </a:p>
        </p:txBody>
      </p:sp>
      <p:sp>
        <p:nvSpPr>
          <p:cNvPr id="510" name="Google Shape;510;p30"/>
          <p:cNvSpPr txBox="1"/>
          <p:nvPr/>
        </p:nvSpPr>
        <p:spPr>
          <a:xfrm>
            <a:off x="7332450" y="688725"/>
            <a:ext cx="1623600" cy="47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a:solidFill>
                  <a:schemeClr val="dk1"/>
                </a:solidFill>
              </a:rPr>
              <a:t>Define key character archetypes for each customer segment. Who are they? What do they do? Where do they live? What do they care about? Define them as people.</a:t>
            </a:r>
            <a:endParaRPr sz="600">
              <a:solidFill>
                <a:schemeClr val="dk1"/>
              </a:solidFill>
            </a:endParaRPr>
          </a:p>
        </p:txBody>
      </p:sp>
      <p:sp>
        <p:nvSpPr>
          <p:cNvPr id="511" name="Google Shape;511;p30"/>
          <p:cNvSpPr txBox="1"/>
          <p:nvPr/>
        </p:nvSpPr>
        <p:spPr>
          <a:xfrm>
            <a:off x="197350" y="3903300"/>
            <a:ext cx="4295700" cy="26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a:solidFill>
                  <a:schemeClr val="dk1"/>
                </a:solidFill>
              </a:rPr>
              <a:t>Who are your main competitors? What do their logos look like? What colors do they use &amp; why? What font styles do they use? How will you both fit into your market &amp; stand out for the right reasons?</a:t>
            </a:r>
            <a:endParaRPr sz="600">
              <a:solidFill>
                <a:schemeClr val="dk1"/>
              </a:solidFill>
            </a:endParaRPr>
          </a:p>
        </p:txBody>
      </p:sp>
      <p:sp>
        <p:nvSpPr>
          <p:cNvPr id="512" name="Google Shape;512;p30"/>
          <p:cNvSpPr txBox="1"/>
          <p:nvPr/>
        </p:nvSpPr>
        <p:spPr>
          <a:xfrm>
            <a:off x="4651075" y="3903300"/>
            <a:ext cx="4295700" cy="26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a:solidFill>
                  <a:schemeClr val="dk1"/>
                </a:solidFill>
              </a:rPr>
              <a:t>Where will your company be in five years? Think about that &amp; review all your other keywords. Distill all your keywords into 3-4 distinct words that encapsulate your branding goals that will get you where you want to go!</a:t>
            </a:r>
            <a:endParaRPr sz="600">
              <a:solidFill>
                <a:schemeClr val="dk1"/>
              </a:solidFill>
            </a:endParaRPr>
          </a:p>
        </p:txBody>
      </p:sp>
      <p:sp>
        <p:nvSpPr>
          <p:cNvPr id="513" name="Google Shape;513;p30"/>
          <p:cNvSpPr txBox="1"/>
          <p:nvPr/>
        </p:nvSpPr>
        <p:spPr>
          <a:xfrm>
            <a:off x="3068050" y="27425"/>
            <a:ext cx="5968800" cy="259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100">
                <a:solidFill>
                  <a:schemeClr val="dk1"/>
                </a:solidFill>
                <a:latin typeface="Montserrat Medium"/>
                <a:ea typeface="Montserrat Medium"/>
                <a:cs typeface="Montserrat Medium"/>
                <a:sym typeface="Montserrat Medium"/>
              </a:rPr>
              <a:t>Refine your value, define your brand. Distill to 3 keywords per segment.</a:t>
            </a:r>
            <a:endParaRPr sz="1100">
              <a:solidFill>
                <a:schemeClr val="dk1"/>
              </a:solidFill>
              <a:latin typeface="Montserrat Medium"/>
              <a:ea typeface="Montserrat Medium"/>
              <a:cs typeface="Montserrat Medium"/>
              <a:sym typeface="Montserrat Medium"/>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pic>
        <p:nvPicPr>
          <p:cNvPr id="518" name="Google Shape;518;p31"/>
          <p:cNvPicPr preferRelativeResize="0"/>
          <p:nvPr/>
        </p:nvPicPr>
        <p:blipFill rotWithShape="1">
          <a:blip r:embed="rId3">
            <a:alphaModFix/>
          </a:blip>
          <a:srcRect b="1584"/>
          <a:stretch/>
        </p:blipFill>
        <p:spPr>
          <a:xfrm>
            <a:off x="0" y="0"/>
            <a:ext cx="9143997" cy="5048703"/>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pic>
        <p:nvPicPr>
          <p:cNvPr id="523" name="Google Shape;523;p32" title="Screenshot 2026-07-18 at 12.23.17 AM.png"/>
          <p:cNvPicPr preferRelativeResize="0"/>
          <p:nvPr/>
        </p:nvPicPr>
        <p:blipFill rotWithShape="1">
          <a:blip r:embed="rId3">
            <a:alphaModFix/>
          </a:blip>
          <a:srcRect t="5228" b="5094"/>
          <a:stretch/>
        </p:blipFill>
        <p:spPr>
          <a:xfrm>
            <a:off x="0" y="0"/>
            <a:ext cx="9144003" cy="5124976"/>
          </a:xfrm>
          <a:prstGeom prst="rect">
            <a:avLst/>
          </a:prstGeom>
          <a:noFill/>
          <a:ln>
            <a:noFill/>
          </a:ln>
        </p:spPr>
      </p:pic>
      <p:sp>
        <p:nvSpPr>
          <p:cNvPr id="524" name="Google Shape;524;p32"/>
          <p:cNvSpPr/>
          <p:nvPr/>
        </p:nvSpPr>
        <p:spPr>
          <a:xfrm>
            <a:off x="7698100" y="-1408575"/>
            <a:ext cx="2320800" cy="1049100"/>
          </a:xfrm>
          <a:prstGeom prst="wedgeRoundRectCallout">
            <a:avLst>
              <a:gd name="adj1" fmla="val -42183"/>
              <a:gd name="adj2" fmla="val 74659"/>
              <a:gd name="adj3" fmla="val 0"/>
            </a:avLst>
          </a:prstGeom>
          <a:solidFill>
            <a:srgbClr val="003A8E"/>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200">
                <a:solidFill>
                  <a:schemeClr val="lt1"/>
                </a:solidFill>
                <a:latin typeface="Montserrat SemiBold"/>
                <a:ea typeface="Montserrat SemiBold"/>
                <a:cs typeface="Montserrat SemiBold"/>
                <a:sym typeface="Montserrat SemiBold"/>
              </a:rPr>
              <a:t>Here’s what Ceemo’s brand looks like all</a:t>
            </a:r>
            <a:endParaRPr sz="1200">
              <a:solidFill>
                <a:schemeClr val="lt1"/>
              </a:solidFill>
              <a:latin typeface="Montserrat SemiBold"/>
              <a:ea typeface="Montserrat SemiBold"/>
              <a:cs typeface="Montserrat SemiBold"/>
              <a:sym typeface="Montserrat SemiBold"/>
            </a:endParaRPr>
          </a:p>
          <a:p>
            <a:pPr marL="0" lvl="0" indent="0" algn="ctr" rtl="0">
              <a:lnSpc>
                <a:spcPct val="115000"/>
              </a:lnSpc>
              <a:spcBef>
                <a:spcPts val="0"/>
              </a:spcBef>
              <a:spcAft>
                <a:spcPts val="0"/>
              </a:spcAft>
              <a:buNone/>
            </a:pPr>
            <a:r>
              <a:rPr lang="en" sz="1200">
                <a:solidFill>
                  <a:schemeClr val="lt1"/>
                </a:solidFill>
                <a:latin typeface="Montserrat SemiBold"/>
                <a:ea typeface="Montserrat SemiBold"/>
                <a:cs typeface="Montserrat SemiBold"/>
                <a:sym typeface="Montserrat SemiBold"/>
              </a:rPr>
              <a:t>filled in with meaning!</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pic>
        <p:nvPicPr>
          <p:cNvPr id="547" name="Google Shape;547;p34"/>
          <p:cNvPicPr preferRelativeResize="0"/>
          <p:nvPr/>
        </p:nvPicPr>
        <p:blipFill rotWithShape="1">
          <a:blip r:embed="rId3">
            <a:alphaModFix/>
          </a:blip>
          <a:srcRect l="249" r="249"/>
          <a:stretch/>
        </p:blipFill>
        <p:spPr>
          <a:xfrm>
            <a:off x="0" y="4634725"/>
            <a:ext cx="8839208" cy="509290"/>
          </a:xfrm>
          <a:prstGeom prst="rect">
            <a:avLst/>
          </a:prstGeom>
          <a:noFill/>
          <a:ln>
            <a:noFill/>
          </a:ln>
        </p:spPr>
      </p:pic>
      <p:pic>
        <p:nvPicPr>
          <p:cNvPr id="548" name="Google Shape;548;p34"/>
          <p:cNvPicPr preferRelativeResize="0"/>
          <p:nvPr/>
        </p:nvPicPr>
        <p:blipFill rotWithShape="1">
          <a:blip r:embed="rId4">
            <a:alphaModFix/>
          </a:blip>
          <a:srcRect l="120" r="120"/>
          <a:stretch/>
        </p:blipFill>
        <p:spPr>
          <a:xfrm>
            <a:off x="4804375" y="0"/>
            <a:ext cx="4338578" cy="598725"/>
          </a:xfrm>
          <a:prstGeom prst="rect">
            <a:avLst/>
          </a:prstGeom>
          <a:noFill/>
          <a:ln>
            <a:noFill/>
          </a:ln>
        </p:spPr>
      </p:pic>
      <p:sp>
        <p:nvSpPr>
          <p:cNvPr id="549" name="Google Shape;549;p34" descr=" "/>
          <p:cNvSpPr txBox="1"/>
          <p:nvPr/>
        </p:nvSpPr>
        <p:spPr>
          <a:xfrm>
            <a:off x="191098" y="1847938"/>
            <a:ext cx="7798200" cy="44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700" dirty="0">
                <a:solidFill>
                  <a:srgbClr val="003A8E"/>
                </a:solidFill>
                <a:latin typeface="Montserrat SemiBold"/>
                <a:ea typeface="Montserrat SemiBold"/>
                <a:cs typeface="Montserrat SemiBold"/>
                <a:sym typeface="Montserrat SemiBold"/>
              </a:rPr>
              <a:t>Thank You &amp; Good Luck Creating Your Perfect Pitch!</a:t>
            </a:r>
            <a:endParaRPr sz="1700" dirty="0">
              <a:solidFill>
                <a:srgbClr val="003A8E"/>
              </a:solidFill>
              <a:latin typeface="Montserrat SemiBold"/>
              <a:ea typeface="Montserrat SemiBold"/>
              <a:cs typeface="Montserrat SemiBold"/>
              <a:sym typeface="Montserrat SemiBold"/>
            </a:endParaRPr>
          </a:p>
        </p:txBody>
      </p:sp>
      <p:pic>
        <p:nvPicPr>
          <p:cNvPr id="550" name="Google Shape;550;p34"/>
          <p:cNvPicPr preferRelativeResize="0"/>
          <p:nvPr/>
        </p:nvPicPr>
        <p:blipFill>
          <a:blip r:embed="rId5">
            <a:alphaModFix/>
          </a:blip>
          <a:stretch>
            <a:fillRect/>
          </a:stretch>
        </p:blipFill>
        <p:spPr>
          <a:xfrm>
            <a:off x="285300" y="295600"/>
            <a:ext cx="5897880" cy="1530747"/>
          </a:xfrm>
          <a:prstGeom prst="rect">
            <a:avLst/>
          </a:prstGeom>
          <a:noFill/>
          <a:ln>
            <a:noFill/>
          </a:ln>
        </p:spPr>
      </p:pic>
      <p:pic>
        <p:nvPicPr>
          <p:cNvPr id="551" name="Google Shape;551;p34" descr="Ceemo the friendly CMO robot is flying toward the viewer, smiling, and saluting. Ceemo appears to be made out of glass, with the various segments of his body seemingly levitating together. His face is rear-projected onto the front of his dome-shaped head, in beautiful shades of blue gradient. A similar projected screen is on his belly, showing a yellow and orange gradient pixelated heart. "/>
          <p:cNvPicPr preferRelativeResize="0"/>
          <p:nvPr/>
        </p:nvPicPr>
        <p:blipFill>
          <a:blip r:embed="rId6">
            <a:alphaModFix/>
          </a:blip>
          <a:stretch>
            <a:fillRect/>
          </a:stretch>
        </p:blipFill>
        <p:spPr>
          <a:xfrm>
            <a:off x="6401000" y="1381650"/>
            <a:ext cx="2438200" cy="3317274"/>
          </a:xfrm>
          <a:prstGeom prst="rect">
            <a:avLst/>
          </a:prstGeom>
          <a:noFill/>
          <a:ln>
            <a:noFill/>
          </a:ln>
        </p:spPr>
      </p:pic>
      <p:grpSp>
        <p:nvGrpSpPr>
          <p:cNvPr id="552" name="Google Shape;552;p34"/>
          <p:cNvGrpSpPr/>
          <p:nvPr/>
        </p:nvGrpSpPr>
        <p:grpSpPr>
          <a:xfrm>
            <a:off x="150375" y="4629820"/>
            <a:ext cx="4221600" cy="534480"/>
            <a:chOff x="150375" y="4609022"/>
            <a:chExt cx="4221600" cy="534480"/>
          </a:xfrm>
        </p:grpSpPr>
        <p:sp>
          <p:nvSpPr>
            <p:cNvPr id="553" name="Google Shape;553;p34" descr=" "/>
            <p:cNvSpPr txBox="1"/>
            <p:nvPr/>
          </p:nvSpPr>
          <p:spPr>
            <a:xfrm>
              <a:off x="150375" y="4609022"/>
              <a:ext cx="3274500" cy="29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lt1"/>
                  </a:solidFill>
                  <a:latin typeface="Montserrat SemiBold"/>
                  <a:ea typeface="Montserrat SemiBold"/>
                  <a:cs typeface="Montserrat SemiBold"/>
                  <a:sym typeface="Montserrat SemiBold"/>
                </a:rPr>
                <a:t>Heather Lawver</a:t>
              </a:r>
              <a:endParaRPr sz="1200">
                <a:solidFill>
                  <a:schemeClr val="lt1"/>
                </a:solidFill>
                <a:latin typeface="Montserrat SemiBold"/>
                <a:ea typeface="Montserrat SemiBold"/>
                <a:cs typeface="Montserrat SemiBold"/>
                <a:sym typeface="Montserrat SemiBold"/>
              </a:endParaRPr>
            </a:p>
          </p:txBody>
        </p:sp>
        <p:sp>
          <p:nvSpPr>
            <p:cNvPr id="554" name="Google Shape;554;p34" descr=" "/>
            <p:cNvSpPr txBox="1"/>
            <p:nvPr/>
          </p:nvSpPr>
          <p:spPr>
            <a:xfrm>
              <a:off x="150375" y="4804801"/>
              <a:ext cx="4221600" cy="33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solidFill>
                    <a:schemeClr val="lt1"/>
                  </a:solidFill>
                  <a:latin typeface="Montserrat SemiBold"/>
                  <a:ea typeface="Montserrat SemiBold"/>
                  <a:cs typeface="Montserrat SemiBold"/>
                  <a:sym typeface="Montserrat SemiBold"/>
                </a:rPr>
                <a:t>FOUNDER &amp; CEO </a:t>
              </a:r>
              <a:r>
                <a:rPr lang="en" sz="800">
                  <a:solidFill>
                    <a:schemeClr val="lt1"/>
                  </a:solidFill>
                  <a:latin typeface="Montserrat Black"/>
                  <a:ea typeface="Montserrat Black"/>
                  <a:cs typeface="Montserrat Black"/>
                  <a:sym typeface="Montserrat Black"/>
                </a:rPr>
                <a:t>•</a:t>
              </a:r>
              <a:r>
                <a:rPr lang="en" sz="800">
                  <a:solidFill>
                    <a:schemeClr val="lt1"/>
                  </a:solidFill>
                  <a:latin typeface="Montserrat SemiBold"/>
                  <a:ea typeface="Montserrat SemiBold"/>
                  <a:cs typeface="Montserrat SemiBold"/>
                  <a:sym typeface="Montserrat SemiBold"/>
                </a:rPr>
                <a:t> HEATHER@CEEMO.AI </a:t>
              </a:r>
              <a:r>
                <a:rPr lang="en" sz="800">
                  <a:solidFill>
                    <a:schemeClr val="lt1"/>
                  </a:solidFill>
                  <a:latin typeface="Montserrat Black"/>
                  <a:ea typeface="Montserrat Black"/>
                  <a:cs typeface="Montserrat Black"/>
                  <a:sym typeface="Montserrat Black"/>
                </a:rPr>
                <a:t>•</a:t>
              </a:r>
              <a:r>
                <a:rPr lang="en" sz="800">
                  <a:solidFill>
                    <a:schemeClr val="lt1"/>
                  </a:solidFill>
                  <a:latin typeface="Montserrat SemiBold"/>
                  <a:ea typeface="Montserrat SemiBold"/>
                  <a:cs typeface="Montserrat SemiBold"/>
                  <a:sym typeface="Montserrat SemiBold"/>
                </a:rPr>
                <a:t> ©2026 Ceemo.ai</a:t>
              </a:r>
              <a:endParaRPr sz="800">
                <a:solidFill>
                  <a:schemeClr val="lt1"/>
                </a:solidFill>
                <a:latin typeface="Montserrat SemiBold"/>
                <a:ea typeface="Montserrat SemiBold"/>
                <a:cs typeface="Montserrat SemiBold"/>
                <a:sym typeface="Montserrat SemiBold"/>
              </a:endParaRPr>
            </a:p>
            <a:p>
              <a:pPr marL="0" lvl="0" indent="0" algn="l" rtl="0">
                <a:spcBef>
                  <a:spcPts val="0"/>
                </a:spcBef>
                <a:spcAft>
                  <a:spcPts val="0"/>
                </a:spcAft>
                <a:buNone/>
              </a:pPr>
              <a:endParaRPr sz="800">
                <a:solidFill>
                  <a:schemeClr val="lt1"/>
                </a:solidFill>
                <a:latin typeface="Montserrat SemiBold"/>
                <a:ea typeface="Montserrat SemiBold"/>
                <a:cs typeface="Montserrat SemiBold"/>
                <a:sym typeface="Montserrat SemiBold"/>
              </a:endParaRPr>
            </a:p>
          </p:txBody>
        </p:sp>
      </p:grpSp>
      <p:sp>
        <p:nvSpPr>
          <p:cNvPr id="3" name="Google Shape;549;p34" descr=" ">
            <a:extLst>
              <a:ext uri="{FF2B5EF4-FFF2-40B4-BE49-F238E27FC236}">
                <a16:creationId xmlns:a16="http://schemas.microsoft.com/office/drawing/2014/main" id="{75E7C7B5-1A6E-85F7-2215-12DF64150A8C}"/>
              </a:ext>
            </a:extLst>
          </p:cNvPr>
          <p:cNvSpPr txBox="1"/>
          <p:nvPr/>
        </p:nvSpPr>
        <p:spPr>
          <a:xfrm>
            <a:off x="191098" y="2125350"/>
            <a:ext cx="7798200" cy="44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500" dirty="0">
                <a:solidFill>
                  <a:srgbClr val="003A8E"/>
                </a:solidFill>
                <a:latin typeface="Montserrat SemiBold"/>
                <a:ea typeface="Montserrat SemiBold"/>
                <a:cs typeface="Montserrat SemiBold"/>
                <a:sym typeface="Montserrat SemiBold"/>
              </a:rPr>
              <a:t>GET HELP FOR </a:t>
            </a:r>
            <a:r>
              <a:rPr lang="en-US" sz="1500" i="1" dirty="0">
                <a:solidFill>
                  <a:srgbClr val="003A8E"/>
                </a:solidFill>
                <a:latin typeface="Montserrat ExtraBold" pitchFamily="2" charset="0"/>
                <a:ea typeface="Montserrat SemiBold"/>
                <a:cs typeface="Montserrat SemiBold"/>
                <a:sym typeface="Montserrat SemiBold"/>
              </a:rPr>
              <a:t>YOUR</a:t>
            </a:r>
            <a:r>
              <a:rPr lang="en-US" sz="1500" dirty="0">
                <a:solidFill>
                  <a:srgbClr val="003A8E"/>
                </a:solidFill>
                <a:latin typeface="Montserrat SemiBold"/>
                <a:ea typeface="Montserrat SemiBold"/>
                <a:cs typeface="Montserrat SemiBold"/>
                <a:sym typeface="Montserrat SemiBold"/>
              </a:rPr>
              <a:t> PITCH AT </a:t>
            </a:r>
            <a:r>
              <a:rPr lang="en-US" sz="1500" dirty="0">
                <a:solidFill>
                  <a:srgbClr val="003A8E"/>
                </a:solidFill>
                <a:latin typeface="Montserrat ExtraBold" pitchFamily="2" charset="0"/>
                <a:ea typeface="Montserrat SemiBold"/>
                <a:cs typeface="Montserrat SemiBold"/>
                <a:sym typeface="Montserrat SemiBold"/>
              </a:rPr>
              <a:t>MY.CEEMO.APP</a:t>
            </a:r>
            <a:r>
              <a:rPr lang="en-US" sz="1500" dirty="0">
                <a:solidFill>
                  <a:srgbClr val="003A8E"/>
                </a:solidFill>
                <a:latin typeface="Montserrat SemiBold"/>
                <a:ea typeface="Montserrat SemiBold"/>
                <a:cs typeface="Montserrat SemiBold"/>
                <a:sym typeface="Montserrat SemiBold"/>
              </a:rPr>
              <a:t> TODAY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46">
          <a:extLst>
            <a:ext uri="{FF2B5EF4-FFF2-40B4-BE49-F238E27FC236}">
              <a16:creationId xmlns:a16="http://schemas.microsoft.com/office/drawing/2014/main" id="{B558AD6B-3335-1A70-963A-366A041CB408}"/>
            </a:ext>
          </a:extLst>
        </p:cNvPr>
        <p:cNvGrpSpPr/>
        <p:nvPr/>
      </p:nvGrpSpPr>
      <p:grpSpPr>
        <a:xfrm>
          <a:off x="0" y="0"/>
          <a:ext cx="0" cy="0"/>
          <a:chOff x="0" y="0"/>
          <a:chExt cx="0" cy="0"/>
        </a:xfrm>
      </p:grpSpPr>
      <p:pic>
        <p:nvPicPr>
          <p:cNvPr id="547" name="Google Shape;547;p34">
            <a:extLst>
              <a:ext uri="{FF2B5EF4-FFF2-40B4-BE49-F238E27FC236}">
                <a16:creationId xmlns:a16="http://schemas.microsoft.com/office/drawing/2014/main" id="{8752CCDA-8CAF-6662-4184-F07F091ACEC6}"/>
              </a:ext>
            </a:extLst>
          </p:cNvPr>
          <p:cNvPicPr preferRelativeResize="0"/>
          <p:nvPr/>
        </p:nvPicPr>
        <p:blipFill rotWithShape="1">
          <a:blip r:embed="rId3">
            <a:alphaModFix/>
          </a:blip>
          <a:srcRect l="249" r="249"/>
          <a:stretch/>
        </p:blipFill>
        <p:spPr>
          <a:xfrm>
            <a:off x="0" y="4634725"/>
            <a:ext cx="8839208" cy="509290"/>
          </a:xfrm>
          <a:prstGeom prst="rect">
            <a:avLst/>
          </a:prstGeom>
          <a:noFill/>
          <a:ln>
            <a:noFill/>
          </a:ln>
        </p:spPr>
      </p:pic>
      <p:pic>
        <p:nvPicPr>
          <p:cNvPr id="548" name="Google Shape;548;p34">
            <a:extLst>
              <a:ext uri="{FF2B5EF4-FFF2-40B4-BE49-F238E27FC236}">
                <a16:creationId xmlns:a16="http://schemas.microsoft.com/office/drawing/2014/main" id="{78E60326-36CC-5F74-F9E7-6CC45EFAF4BC}"/>
              </a:ext>
            </a:extLst>
          </p:cNvPr>
          <p:cNvPicPr preferRelativeResize="0"/>
          <p:nvPr/>
        </p:nvPicPr>
        <p:blipFill rotWithShape="1">
          <a:blip r:embed="rId4">
            <a:alphaModFix/>
          </a:blip>
          <a:srcRect l="120" r="120"/>
          <a:stretch/>
        </p:blipFill>
        <p:spPr>
          <a:xfrm>
            <a:off x="4804375" y="0"/>
            <a:ext cx="4338578" cy="598725"/>
          </a:xfrm>
          <a:prstGeom prst="rect">
            <a:avLst/>
          </a:prstGeom>
          <a:noFill/>
          <a:ln>
            <a:noFill/>
          </a:ln>
        </p:spPr>
      </p:pic>
      <p:sp>
        <p:nvSpPr>
          <p:cNvPr id="549" name="Google Shape;549;p34" descr=" ">
            <a:extLst>
              <a:ext uri="{FF2B5EF4-FFF2-40B4-BE49-F238E27FC236}">
                <a16:creationId xmlns:a16="http://schemas.microsoft.com/office/drawing/2014/main" id="{EB079E2B-259C-30D9-03C9-B199EC6DEC60}"/>
              </a:ext>
            </a:extLst>
          </p:cNvPr>
          <p:cNvSpPr txBox="1"/>
          <p:nvPr/>
        </p:nvSpPr>
        <p:spPr>
          <a:xfrm>
            <a:off x="191098" y="1847938"/>
            <a:ext cx="7798200" cy="44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700" dirty="0">
                <a:solidFill>
                  <a:srgbClr val="003A8E"/>
                </a:solidFill>
                <a:latin typeface="Montserrat SemiBold"/>
                <a:ea typeface="Montserrat SemiBold"/>
                <a:cs typeface="Montserrat SemiBold"/>
                <a:sym typeface="Montserrat SemiBold"/>
              </a:rPr>
              <a:t>Get Help for </a:t>
            </a:r>
            <a:r>
              <a:rPr lang="en" sz="1700" i="1" dirty="0">
                <a:solidFill>
                  <a:srgbClr val="003A8E"/>
                </a:solidFill>
                <a:latin typeface="Montserrat ExtraBold" pitchFamily="2" charset="0"/>
                <a:ea typeface="Montserrat SemiBold"/>
                <a:cs typeface="Montserrat SemiBold"/>
                <a:sym typeface="Montserrat SemiBold"/>
              </a:rPr>
              <a:t>Your</a:t>
            </a:r>
            <a:r>
              <a:rPr lang="en" sz="1700" dirty="0">
                <a:solidFill>
                  <a:srgbClr val="003A8E"/>
                </a:solidFill>
                <a:latin typeface="Montserrat SemiBold"/>
                <a:ea typeface="Montserrat SemiBold"/>
                <a:cs typeface="Montserrat SemiBold"/>
                <a:sym typeface="Montserrat SemiBold"/>
              </a:rPr>
              <a:t> Pitch at </a:t>
            </a:r>
            <a:r>
              <a:rPr lang="en" sz="1700" dirty="0">
                <a:solidFill>
                  <a:srgbClr val="003A8E"/>
                </a:solidFill>
                <a:latin typeface="Montserrat ExtraBold" pitchFamily="2" charset="0"/>
                <a:ea typeface="Montserrat SemiBold"/>
                <a:cs typeface="Montserrat SemiBold"/>
                <a:sym typeface="Montserrat SemiBold"/>
              </a:rPr>
              <a:t>My.Ceemo.App</a:t>
            </a:r>
            <a:r>
              <a:rPr lang="en" sz="1700" dirty="0">
                <a:solidFill>
                  <a:srgbClr val="003A8E"/>
                </a:solidFill>
                <a:latin typeface="Montserrat SemiBold"/>
                <a:ea typeface="Montserrat SemiBold"/>
                <a:cs typeface="Montserrat SemiBold"/>
                <a:sym typeface="Montserrat SemiBold"/>
              </a:rPr>
              <a:t> Today!</a:t>
            </a:r>
            <a:endParaRPr sz="1700" dirty="0">
              <a:solidFill>
                <a:srgbClr val="003A8E"/>
              </a:solidFill>
              <a:latin typeface="Montserrat SemiBold"/>
              <a:ea typeface="Montserrat SemiBold"/>
              <a:cs typeface="Montserrat SemiBold"/>
              <a:sym typeface="Montserrat SemiBold"/>
            </a:endParaRPr>
          </a:p>
        </p:txBody>
      </p:sp>
      <p:pic>
        <p:nvPicPr>
          <p:cNvPr id="550" name="Google Shape;550;p34">
            <a:extLst>
              <a:ext uri="{FF2B5EF4-FFF2-40B4-BE49-F238E27FC236}">
                <a16:creationId xmlns:a16="http://schemas.microsoft.com/office/drawing/2014/main" id="{8DBB212C-BB59-97D1-A446-247E885E869A}"/>
              </a:ext>
            </a:extLst>
          </p:cNvPr>
          <p:cNvPicPr preferRelativeResize="0"/>
          <p:nvPr/>
        </p:nvPicPr>
        <p:blipFill>
          <a:blip r:embed="rId5">
            <a:alphaModFix/>
          </a:blip>
          <a:stretch>
            <a:fillRect/>
          </a:stretch>
        </p:blipFill>
        <p:spPr>
          <a:xfrm>
            <a:off x="285300" y="295600"/>
            <a:ext cx="5897880" cy="1530747"/>
          </a:xfrm>
          <a:prstGeom prst="rect">
            <a:avLst/>
          </a:prstGeom>
          <a:noFill/>
          <a:ln>
            <a:noFill/>
          </a:ln>
        </p:spPr>
      </p:pic>
      <p:pic>
        <p:nvPicPr>
          <p:cNvPr id="551" name="Google Shape;551;p34" descr="Ceemo the friendly CMO robot is flying toward the viewer, smiling, and saluting. Ceemo appears to be made out of glass, with the various segments of his body seemingly levitating together. His face is rear-projected onto the front of his dome-shaped head, in beautiful shades of blue gradient. A similar projected screen is on his belly, showing a yellow and orange gradient pixelated heart. ">
            <a:extLst>
              <a:ext uri="{FF2B5EF4-FFF2-40B4-BE49-F238E27FC236}">
                <a16:creationId xmlns:a16="http://schemas.microsoft.com/office/drawing/2014/main" id="{EDB31935-05BF-A185-5FF2-1DDE4DE2105F}"/>
              </a:ext>
            </a:extLst>
          </p:cNvPr>
          <p:cNvPicPr preferRelativeResize="0"/>
          <p:nvPr/>
        </p:nvPicPr>
        <p:blipFill>
          <a:blip r:embed="rId6">
            <a:alphaModFix/>
          </a:blip>
          <a:stretch>
            <a:fillRect/>
          </a:stretch>
        </p:blipFill>
        <p:spPr>
          <a:xfrm>
            <a:off x="6401000" y="1381650"/>
            <a:ext cx="2438200" cy="3317274"/>
          </a:xfrm>
          <a:prstGeom prst="rect">
            <a:avLst/>
          </a:prstGeom>
          <a:noFill/>
          <a:ln>
            <a:noFill/>
          </a:ln>
        </p:spPr>
      </p:pic>
      <p:grpSp>
        <p:nvGrpSpPr>
          <p:cNvPr id="552" name="Google Shape;552;p34">
            <a:extLst>
              <a:ext uri="{FF2B5EF4-FFF2-40B4-BE49-F238E27FC236}">
                <a16:creationId xmlns:a16="http://schemas.microsoft.com/office/drawing/2014/main" id="{A581BBB2-BC70-2795-C3CF-497651BCD969}"/>
              </a:ext>
            </a:extLst>
          </p:cNvPr>
          <p:cNvGrpSpPr/>
          <p:nvPr/>
        </p:nvGrpSpPr>
        <p:grpSpPr>
          <a:xfrm>
            <a:off x="150375" y="4629820"/>
            <a:ext cx="4221600" cy="534480"/>
            <a:chOff x="150375" y="4609022"/>
            <a:chExt cx="4221600" cy="534480"/>
          </a:xfrm>
        </p:grpSpPr>
        <p:sp>
          <p:nvSpPr>
            <p:cNvPr id="553" name="Google Shape;553;p34" descr=" ">
              <a:extLst>
                <a:ext uri="{FF2B5EF4-FFF2-40B4-BE49-F238E27FC236}">
                  <a16:creationId xmlns:a16="http://schemas.microsoft.com/office/drawing/2014/main" id="{C95C3E7F-5B38-B7C5-6620-59DA83F11585}"/>
                </a:ext>
              </a:extLst>
            </p:cNvPr>
            <p:cNvSpPr txBox="1"/>
            <p:nvPr/>
          </p:nvSpPr>
          <p:spPr>
            <a:xfrm>
              <a:off x="150375" y="4609022"/>
              <a:ext cx="3274500" cy="29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lt1"/>
                  </a:solidFill>
                  <a:latin typeface="Montserrat SemiBold"/>
                  <a:ea typeface="Montserrat SemiBold"/>
                  <a:cs typeface="Montserrat SemiBold"/>
                  <a:sym typeface="Montserrat SemiBold"/>
                </a:rPr>
                <a:t>Heather Lawver</a:t>
              </a:r>
              <a:endParaRPr sz="1200">
                <a:solidFill>
                  <a:schemeClr val="lt1"/>
                </a:solidFill>
                <a:latin typeface="Montserrat SemiBold"/>
                <a:ea typeface="Montserrat SemiBold"/>
                <a:cs typeface="Montserrat SemiBold"/>
                <a:sym typeface="Montserrat SemiBold"/>
              </a:endParaRPr>
            </a:p>
          </p:txBody>
        </p:sp>
        <p:sp>
          <p:nvSpPr>
            <p:cNvPr id="554" name="Google Shape;554;p34" descr=" ">
              <a:extLst>
                <a:ext uri="{FF2B5EF4-FFF2-40B4-BE49-F238E27FC236}">
                  <a16:creationId xmlns:a16="http://schemas.microsoft.com/office/drawing/2014/main" id="{D95BBE48-F6B3-6696-BE05-472BF1545B9A}"/>
                </a:ext>
              </a:extLst>
            </p:cNvPr>
            <p:cNvSpPr txBox="1"/>
            <p:nvPr/>
          </p:nvSpPr>
          <p:spPr>
            <a:xfrm>
              <a:off x="150375" y="4804801"/>
              <a:ext cx="4221600" cy="33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solidFill>
                    <a:schemeClr val="lt1"/>
                  </a:solidFill>
                  <a:latin typeface="Montserrat SemiBold"/>
                  <a:ea typeface="Montserrat SemiBold"/>
                  <a:cs typeface="Montserrat SemiBold"/>
                  <a:sym typeface="Montserrat SemiBold"/>
                </a:rPr>
                <a:t>FOUNDER &amp; CEO </a:t>
              </a:r>
              <a:r>
                <a:rPr lang="en" sz="800">
                  <a:solidFill>
                    <a:schemeClr val="lt1"/>
                  </a:solidFill>
                  <a:latin typeface="Montserrat Black"/>
                  <a:ea typeface="Montserrat Black"/>
                  <a:cs typeface="Montserrat Black"/>
                  <a:sym typeface="Montserrat Black"/>
                </a:rPr>
                <a:t>•</a:t>
              </a:r>
              <a:r>
                <a:rPr lang="en" sz="800">
                  <a:solidFill>
                    <a:schemeClr val="lt1"/>
                  </a:solidFill>
                  <a:latin typeface="Montserrat SemiBold"/>
                  <a:ea typeface="Montserrat SemiBold"/>
                  <a:cs typeface="Montserrat SemiBold"/>
                  <a:sym typeface="Montserrat SemiBold"/>
                </a:rPr>
                <a:t> HEATHER@CEEMO.AI </a:t>
              </a:r>
              <a:r>
                <a:rPr lang="en" sz="800">
                  <a:solidFill>
                    <a:schemeClr val="lt1"/>
                  </a:solidFill>
                  <a:latin typeface="Montserrat Black"/>
                  <a:ea typeface="Montserrat Black"/>
                  <a:cs typeface="Montserrat Black"/>
                  <a:sym typeface="Montserrat Black"/>
                </a:rPr>
                <a:t>•</a:t>
              </a:r>
              <a:r>
                <a:rPr lang="en" sz="800">
                  <a:solidFill>
                    <a:schemeClr val="lt1"/>
                  </a:solidFill>
                  <a:latin typeface="Montserrat SemiBold"/>
                  <a:ea typeface="Montserrat SemiBold"/>
                  <a:cs typeface="Montserrat SemiBold"/>
                  <a:sym typeface="Montserrat SemiBold"/>
                </a:rPr>
                <a:t> ©2026 Ceemo.ai</a:t>
              </a:r>
              <a:endParaRPr sz="800">
                <a:solidFill>
                  <a:schemeClr val="lt1"/>
                </a:solidFill>
                <a:latin typeface="Montserrat SemiBold"/>
                <a:ea typeface="Montserrat SemiBold"/>
                <a:cs typeface="Montserrat SemiBold"/>
                <a:sym typeface="Montserrat SemiBold"/>
              </a:endParaRPr>
            </a:p>
            <a:p>
              <a:pPr marL="0" lvl="0" indent="0" algn="l" rtl="0">
                <a:spcBef>
                  <a:spcPts val="0"/>
                </a:spcBef>
                <a:spcAft>
                  <a:spcPts val="0"/>
                </a:spcAft>
                <a:buNone/>
              </a:pPr>
              <a:endParaRPr sz="800">
                <a:solidFill>
                  <a:schemeClr val="lt1"/>
                </a:solidFill>
                <a:latin typeface="Montserrat SemiBold"/>
                <a:ea typeface="Montserrat SemiBold"/>
                <a:cs typeface="Montserrat SemiBold"/>
                <a:sym typeface="Montserrat SemiBold"/>
              </a:endParaRPr>
            </a:p>
          </p:txBody>
        </p:sp>
      </p:grpSp>
    </p:spTree>
    <p:extLst>
      <p:ext uri="{BB962C8B-B14F-4D97-AF65-F5344CB8AC3E}">
        <p14:creationId xmlns:p14="http://schemas.microsoft.com/office/powerpoint/2010/main" val="405003051"/>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6622</Words>
  <Application>Microsoft Office PowerPoint</Application>
  <PresentationFormat>On-screen Show (16:9)</PresentationFormat>
  <Paragraphs>452</Paragraphs>
  <Slides>43</Slides>
  <Notes>43</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43</vt:i4>
      </vt:variant>
    </vt:vector>
  </HeadingPairs>
  <TitlesOfParts>
    <vt:vector size="56" baseType="lpstr">
      <vt:lpstr>Grand Hotel</vt:lpstr>
      <vt:lpstr>Montserrat Black</vt:lpstr>
      <vt:lpstr>Montserrat ExtraBold</vt:lpstr>
      <vt:lpstr>Raleway Black</vt:lpstr>
      <vt:lpstr>Montserrat SemiBold</vt:lpstr>
      <vt:lpstr>Raleway</vt:lpstr>
      <vt:lpstr>Montserrat</vt:lpstr>
      <vt:lpstr>Raleway Medium</vt:lpstr>
      <vt:lpstr>Raleway SemiBold</vt:lpstr>
      <vt:lpstr>Arial</vt:lpstr>
      <vt:lpstr>Raleway ExtraBold</vt:lpstr>
      <vt:lpstr>Montserrat Medium</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Heather Lawver</cp:lastModifiedBy>
  <cp:revision>1</cp:revision>
  <dcterms:modified xsi:type="dcterms:W3CDTF">2026-09-16T03:47:02Z</dcterms:modified>
</cp:coreProperties>
</file>